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6"/>
  </p:notesMasterIdLst>
  <p:sldIdLst>
    <p:sldId id="782" r:id="rId4"/>
    <p:sldId id="268" r:id="rId5"/>
    <p:sldId id="1146" r:id="rId7"/>
    <p:sldId id="305" r:id="rId8"/>
    <p:sldId id="1036" r:id="rId9"/>
    <p:sldId id="1180" r:id="rId10"/>
    <p:sldId id="924" r:id="rId11"/>
    <p:sldId id="925" r:id="rId12"/>
    <p:sldId id="1209" r:id="rId13"/>
    <p:sldId id="1210" r:id="rId14"/>
    <p:sldId id="1211" r:id="rId15"/>
    <p:sldId id="1237" r:id="rId16"/>
    <p:sldId id="929" r:id="rId17"/>
    <p:sldId id="930" r:id="rId18"/>
    <p:sldId id="931" r:id="rId19"/>
    <p:sldId id="1238" r:id="rId20"/>
    <p:sldId id="1263" r:id="rId21"/>
    <p:sldId id="1239" r:id="rId22"/>
    <p:sldId id="1240" r:id="rId23"/>
    <p:sldId id="1241" r:id="rId24"/>
    <p:sldId id="490" r:id="rId25"/>
    <p:sldId id="623" r:id="rId26"/>
    <p:sldId id="868" r:id="rId27"/>
    <p:sldId id="870" r:id="rId28"/>
    <p:sldId id="1145" r:id="rId29"/>
    <p:sldId id="1119" r:id="rId30"/>
    <p:sldId id="873" r:id="rId31"/>
    <p:sldId id="1242" r:id="rId32"/>
    <p:sldId id="1243" r:id="rId33"/>
    <p:sldId id="1244" r:id="rId34"/>
    <p:sldId id="1245" r:id="rId35"/>
    <p:sldId id="1246" r:id="rId36"/>
    <p:sldId id="1247" r:id="rId37"/>
    <p:sldId id="1248" r:id="rId38"/>
    <p:sldId id="1264" r:id="rId39"/>
    <p:sldId id="1249" r:id="rId40"/>
    <p:sldId id="1250" r:id="rId41"/>
    <p:sldId id="1285" r:id="rId42"/>
  </p:sldIdLst>
  <p:sldSz cx="12192000" cy="6858000"/>
  <p:notesSz cx="6858000" cy="9144000"/>
  <p:embeddedFontLst>
    <p:embeddedFont>
      <p:font typeface="迷你简汉真广标" panose="02010600030101010101" pitchFamily="49" charset="-122"/>
      <p:regular r:id="rId46"/>
    </p:embeddedFont>
    <p:embeddedFont>
      <p:font typeface="Impact" panose="020B0806030902050204" pitchFamily="34" charset="0"/>
      <p:regular r:id="rId47"/>
    </p:embeddedFont>
    <p:embeddedFont>
      <p:font typeface="微软雅黑" panose="020B0503020204020204" pitchFamily="34" charset="-122"/>
      <p:regular r:id="rId48"/>
    </p:embeddedFont>
    <p:embeddedFont>
      <p:font typeface="Calibri" panose="020F0502020204030204" charset="0"/>
      <p:regular r:id="rId49"/>
      <p:bold r:id="rId50"/>
      <p:italic r:id="rId51"/>
      <p:boldItalic r:id="rId52"/>
    </p:embeddedFont>
    <p:embeddedFont>
      <p:font typeface="Calibri Light" panose="020F0302020204030204" charset="0"/>
      <p:regular r:id="rId53"/>
      <p:italic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3300"/>
    <a:srgbClr val="C65885"/>
    <a:srgbClr val="01ACBE"/>
    <a:srgbClr val="0000FF"/>
    <a:srgbClr val="407FD5"/>
    <a:srgbClr val="663A77"/>
    <a:srgbClr val="3579D3"/>
    <a:srgbClr val="2DA4B1"/>
    <a:srgbClr val="35B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76" autoAdjust="0"/>
    <p:restoredTop sz="91344" autoAdjust="0"/>
  </p:normalViewPr>
  <p:slideViewPr>
    <p:cSldViewPr snapToGrid="0" showGuides="1">
      <p:cViewPr>
        <p:scale>
          <a:sx n="60" d="100"/>
          <a:sy n="60" d="100"/>
        </p:scale>
        <p:origin x="-1530" y="-456"/>
      </p:cViewPr>
      <p:guideLst>
        <p:guide orient="horz" pos="550"/>
        <p:guide pos="3832"/>
      </p:guideLst>
    </p:cSldViewPr>
  </p:slideViewPr>
  <p:notesTextViewPr>
    <p:cViewPr>
      <p:scale>
        <a:sx n="1" d="1"/>
        <a:sy n="1" d="1"/>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5" Type="http://schemas.openxmlformats.org/officeDocument/2006/relationships/tags" Target="tags/tag43.xml"/><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3CDD8-018D-46F9-A32F-0CEAF81152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DB437-8167-4463-A042-CEF8D2D4FB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DDDB437-8167-4463-A042-CEF8D2D4FB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0030101010101" pitchFamily="49" charset="-122"/>
                <a:ea typeface="迷你简汉真广标" panose="02010600030101010101" pitchFamily="49" charset="-122"/>
              </a:defRPr>
            </a:lvl1pPr>
          </a:lstStyle>
          <a:p>
            <a:r>
              <a:rPr lang="zh-CN" altLang="en-US" dirty="0" smtClean="0"/>
              <a:t>单击此处编辑母版标题样式</a:t>
            </a:r>
            <a:endParaRPr lang="zh-CN" altLang="en-US" dirty="0"/>
          </a:p>
        </p:txBody>
      </p:sp>
      <p:sp>
        <p:nvSpPr>
          <p:cNvPr id="23" name="页脚占位符 2"/>
          <p:cNvSpPr txBox="1"/>
          <p:nvPr userDrawn="1"/>
        </p:nvSpPr>
        <p:spPr>
          <a:xfrm>
            <a:off x="8077314" y="6468894"/>
            <a:ext cx="4114858" cy="365125"/>
          </a:xfrm>
          <a:prstGeom prst="rect">
            <a:avLst/>
          </a:prstGeom>
        </p:spPr>
        <p:txBody>
          <a:bodyPr vert="horz" lIns="91441" tIns="45720" rIns="91441"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395" u="sng" dirty="0" smtClean="0">
                <a:solidFill>
                  <a:prstClr val="black">
                    <a:tint val="75000"/>
                  </a:prstClr>
                </a:solidFill>
                <a:latin typeface="迷你简汉真广标" panose="02010600030101010101" pitchFamily="49" charset="-122"/>
                <a:ea typeface="迷你简汉真广标" panose="02010600030101010101" pitchFamily="49" charset="-122"/>
              </a:rPr>
              <a:t>欢迎访问</a:t>
            </a:r>
            <a:r>
              <a:rPr lang="zh-CN" altLang="en-US" sz="1395" u="sng" dirty="0" smtClean="0">
                <a:solidFill>
                  <a:prstClr val="black">
                    <a:tint val="75000"/>
                  </a:prstClr>
                </a:solidFill>
                <a:latin typeface="Impact" panose="020B0806030902050204" pitchFamily="34" charset="0"/>
              </a:rPr>
              <a:t>：</a:t>
            </a:r>
            <a:r>
              <a:rPr lang="en-US" altLang="zh-CN" sz="1395" u="sng" dirty="0" smtClean="0">
                <a:solidFill>
                  <a:prstClr val="black">
                    <a:tint val="75000"/>
                  </a:prstClr>
                </a:solidFill>
                <a:latin typeface="Impact" panose="020B0806030902050204" pitchFamily="34" charset="0"/>
              </a:rPr>
              <a:t>xiaoer.yanj.cn</a:t>
            </a:r>
            <a:endParaRPr lang="zh-CN" altLang="en-US" sz="1395" u="sng" dirty="0">
              <a:solidFill>
                <a:prstClr val="black">
                  <a:tint val="75000"/>
                </a:prstClr>
              </a:solidFill>
              <a:latin typeface="Impact" panose="020B080603090205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29.png"/><Relationship Id="rId3" Type="http://schemas.openxmlformats.org/officeDocument/2006/relationships/tags" Target="../tags/tag6.xml"/><Relationship Id="rId2" Type="http://schemas.openxmlformats.org/officeDocument/2006/relationships/image" Target="../media/image28.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xml"/><Relationship Id="rId6"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42.png"/><Relationship Id="rId3" Type="http://schemas.openxmlformats.org/officeDocument/2006/relationships/tags" Target="../tags/tag9.xml"/><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46.png"/><Relationship Id="rId7"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tags" Target="../tags/tag12.xml"/><Relationship Id="rId4" Type="http://schemas.openxmlformats.org/officeDocument/2006/relationships/image" Target="../media/image44.png"/><Relationship Id="rId3" Type="http://schemas.openxmlformats.org/officeDocument/2006/relationships/tags" Target="../tags/tag11.xml"/><Relationship Id="rId2" Type="http://schemas.openxmlformats.org/officeDocument/2006/relationships/image" Target="../media/image43.png"/><Relationship Id="rId12" Type="http://schemas.openxmlformats.org/officeDocument/2006/relationships/notesSlide" Target="../notesSlides/notesSlide14.xml"/><Relationship Id="rId11" Type="http://schemas.openxmlformats.org/officeDocument/2006/relationships/slideLayout" Target="../slideLayouts/slideLayout4.xml"/><Relationship Id="rId10" Type="http://schemas.openxmlformats.org/officeDocument/2006/relationships/image" Target="../media/image47.png"/><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tags" Target="../tags/tag17.xml"/><Relationship Id="rId4" Type="http://schemas.openxmlformats.org/officeDocument/2006/relationships/image" Target="../media/image49.png"/><Relationship Id="rId3" Type="http://schemas.openxmlformats.org/officeDocument/2006/relationships/tags" Target="../tags/tag16.xml"/><Relationship Id="rId2" Type="http://schemas.openxmlformats.org/officeDocument/2006/relationships/image" Target="../media/image48.png"/><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xml"/><Relationship Id="rId3" Type="http://schemas.openxmlformats.org/officeDocument/2006/relationships/image" Target="../media/image52.png"/><Relationship Id="rId2" Type="http://schemas.openxmlformats.org/officeDocument/2006/relationships/tags" Target="../tags/tag18.xml"/><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54.png"/><Relationship Id="rId2" Type="http://schemas.openxmlformats.org/officeDocument/2006/relationships/tags" Target="../tags/tag19.xml"/><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xml"/><Relationship Id="rId2" Type="http://schemas.openxmlformats.org/officeDocument/2006/relationships/image" Target="../media/image55.png"/><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xml"/><Relationship Id="rId2" Type="http://schemas.openxmlformats.org/officeDocument/2006/relationships/image" Target="../media/image57.png"/><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59.png"/><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1.png"/><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3.png"/><Relationship Id="rId2" Type="http://schemas.openxmlformats.org/officeDocument/2006/relationships/tags" Target="../tags/tag26.xml"/><Relationship Id="rId1" Type="http://schemas.openxmlformats.org/officeDocument/2006/relationships/image" Target="../media/image62.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7.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2.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4.png"/><Relationship Id="rId3" Type="http://schemas.openxmlformats.org/officeDocument/2006/relationships/tags" Target="../tags/tag32.xml"/><Relationship Id="rId2" Type="http://schemas.openxmlformats.org/officeDocument/2006/relationships/image" Target="../media/image73.png"/><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tags" Target="../tags/tag36.xml"/><Relationship Id="rId4" Type="http://schemas.openxmlformats.org/officeDocument/2006/relationships/image" Target="../media/image77.png"/><Relationship Id="rId3" Type="http://schemas.openxmlformats.org/officeDocument/2006/relationships/tags" Target="../tags/tag35.xml"/><Relationship Id="rId2" Type="http://schemas.openxmlformats.org/officeDocument/2006/relationships/image" Target="../media/image76.png"/><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8.png"/><Relationship Id="rId7" Type="http://schemas.openxmlformats.org/officeDocument/2006/relationships/tags" Target="../tags/tag40.xml"/><Relationship Id="rId6" Type="http://schemas.openxmlformats.org/officeDocument/2006/relationships/image" Target="../media/image81.png"/><Relationship Id="rId5" Type="http://schemas.openxmlformats.org/officeDocument/2006/relationships/tags" Target="../tags/tag39.xml"/><Relationship Id="rId4" Type="http://schemas.openxmlformats.org/officeDocument/2006/relationships/image" Target="../media/image80.png"/><Relationship Id="rId3" Type="http://schemas.openxmlformats.org/officeDocument/2006/relationships/tags" Target="../tags/tag38.xml"/><Relationship Id="rId2" Type="http://schemas.openxmlformats.org/officeDocument/2006/relationships/image" Target="../media/image79.png"/><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3.png"/><Relationship Id="rId3" Type="http://schemas.openxmlformats.org/officeDocument/2006/relationships/tags" Target="../tags/tag42.xml"/><Relationship Id="rId2" Type="http://schemas.openxmlformats.org/officeDocument/2006/relationships/image" Target="../media/image82.png"/><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831705" y="2680970"/>
            <a:ext cx="2346325" cy="2763520"/>
          </a:xfrm>
          <a:prstGeom prst="rect">
            <a:avLst/>
          </a:prstGeom>
        </p:spPr>
      </p:pic>
      <p:pic>
        <p:nvPicPr>
          <p:cNvPr id="9" name="图片 8"/>
          <p:cNvPicPr>
            <a:picLocks noChangeAspect="1"/>
          </p:cNvPicPr>
          <p:nvPr/>
        </p:nvPicPr>
        <p:blipFill>
          <a:blip r:embed="rId2"/>
          <a:stretch>
            <a:fillRect/>
          </a:stretch>
        </p:blipFill>
        <p:spPr>
          <a:xfrm>
            <a:off x="-14605" y="2681605"/>
            <a:ext cx="2433955" cy="2842895"/>
          </a:xfrm>
          <a:prstGeom prst="rect">
            <a:avLst/>
          </a:prstGeom>
        </p:spPr>
      </p:pic>
      <p:sp>
        <p:nvSpPr>
          <p:cNvPr id="90" name="文本框 89"/>
          <p:cNvSpPr txBox="1"/>
          <p:nvPr/>
        </p:nvSpPr>
        <p:spPr>
          <a:xfrm>
            <a:off x="1371621" y="281583"/>
            <a:ext cx="9245731" cy="1814830"/>
          </a:xfrm>
          <a:prstGeom prst="rect">
            <a:avLst/>
          </a:prstGeom>
          <a:noFill/>
        </p:spPr>
        <p:txBody>
          <a:bodyPr wrap="square" rtlCol="0">
            <a:spAutoFit/>
          </a:bodyPr>
          <a:p>
            <a:pPr algn="ctr">
              <a:lnSpc>
                <a:spcPct val="200000"/>
              </a:lnSpc>
            </a:pPr>
            <a:r>
              <a:rPr lang="zh-CN" altLang="en-US" sz="2800" b="1" dirty="0">
                <a:solidFill>
                  <a:prstClr val="black">
                    <a:lumMod val="65000"/>
                    <a:lumOff val="35000"/>
                  </a:prstClr>
                </a:solidFill>
                <a:latin typeface="微软雅黑" panose="020B0503020204020204" pitchFamily="34" charset="-122"/>
                <a:ea typeface="微软雅黑" panose="020B0503020204020204" pitchFamily="34" charset="-122"/>
              </a:rPr>
              <a:t>集美大学高等教育自学考试网</a:t>
            </a:r>
            <a:r>
              <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rPr>
              <a:t>络助学过程性评价操作手册</a:t>
            </a:r>
            <a:endPar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200000"/>
              </a:lnSpc>
            </a:pP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202404</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考期</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flipV="1">
            <a:off x="-26035" y="267206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4605" y="547372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2419350" y="2681605"/>
            <a:ext cx="7412990" cy="2762250"/>
          </a:xfrm>
          <a:prstGeom prst="rect">
            <a:avLst/>
          </a:prstGeom>
        </p:spPr>
      </p:pic>
      <p:grpSp>
        <p:nvGrpSpPr>
          <p:cNvPr id="26" name="组合 25"/>
          <p:cNvGrpSpPr/>
          <p:nvPr/>
        </p:nvGrpSpPr>
        <p:grpSpPr>
          <a:xfrm>
            <a:off x="4862537" y="5985155"/>
            <a:ext cx="2466975" cy="306705"/>
            <a:chOff x="1244307" y="3522134"/>
            <a:chExt cx="2466975" cy="306705"/>
          </a:xfrm>
          <a:solidFill>
            <a:srgbClr val="5D999F"/>
          </a:solidFill>
        </p:grpSpPr>
        <p:sp>
          <p:nvSpPr>
            <p:cNvPr id="27" name="矩形 26"/>
            <p:cNvSpPr/>
            <p:nvPr/>
          </p:nvSpPr>
          <p:spPr>
            <a:xfrm>
              <a:off x="1244307" y="3522134"/>
              <a:ext cx="2466975" cy="306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sp>
          <p:nvSpPr>
            <p:cNvPr id="28" name="文本框 27"/>
            <p:cNvSpPr txBox="1"/>
            <p:nvPr/>
          </p:nvSpPr>
          <p:spPr>
            <a:xfrm>
              <a:off x="1244307" y="3522134"/>
              <a:ext cx="2466975" cy="306705"/>
            </a:xfrm>
            <a:prstGeom prst="rect">
              <a:avLst/>
            </a:prstGeom>
            <a:noFill/>
          </p:spPr>
          <p:txBody>
            <a:bodyPr wrap="square" rtlCol="0">
              <a:spAutoFit/>
              <a:scene3d>
                <a:camera prst="orthographicFront"/>
                <a:lightRig rig="threePt" dir="t"/>
              </a:scene3d>
              <a:sp3d contourW="12700"/>
            </a:bodyPr>
            <a:p>
              <a:pPr algn="ctr"/>
              <a:r>
                <a:rPr lang="zh-CN" sz="1400" dirty="0">
                  <a:solidFill>
                    <a:schemeClr val="bg1"/>
                  </a:solidFill>
                  <a:cs typeface="+mn-ea"/>
                  <a:sym typeface="+mn-lt"/>
                </a:rPr>
                <a:t>技术支持：华富教育集团</a:t>
              </a:r>
              <a:endParaRPr lang="zh-CN" sz="1400"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上传照片</a:t>
            </a:r>
            <a:endParaRPr lang="zh-CN" altLang="en-US" sz="2000" dirty="0"/>
          </a:p>
        </p:txBody>
      </p:sp>
      <p:sp>
        <p:nvSpPr>
          <p:cNvPr id="14" name="文本框 13"/>
          <p:cNvSpPr txBox="1"/>
          <p:nvPr/>
        </p:nvSpPr>
        <p:spPr>
          <a:xfrm>
            <a:off x="9629911" y="1489048"/>
            <a:ext cx="2114580" cy="341503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进入学习、考试都需要人脸识别，请先上传清晰身份证照片，注意：</a:t>
            </a:r>
            <a:r>
              <a:rPr lang="zh-CN" altLang="en-US" sz="1795" b="1" dirty="0">
                <a:solidFill>
                  <a:srgbClr val="FF0000"/>
                </a:solidFill>
                <a:latin typeface="微软雅黑" panose="020B0503020204020204" pitchFamily="34" charset="-122"/>
                <a:ea typeface="微软雅黑" panose="020B0503020204020204" pitchFamily="34" charset="-122"/>
              </a:rPr>
              <a:t>港澳台</a:t>
            </a:r>
            <a:r>
              <a:rPr lang="zh-CN" altLang="en-US" sz="1795" b="1" dirty="0">
                <a:latin typeface="微软雅黑" panose="020B0503020204020204" pitchFamily="34" charset="-122"/>
                <a:ea typeface="微软雅黑" panose="020B0503020204020204" pitchFamily="34" charset="-122"/>
              </a:rPr>
              <a:t>的学生请联系管理员后台上传照片。</a:t>
            </a:r>
            <a:endParaRPr lang="zh-CN" altLang="en-US" sz="1795"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494665" y="1488440"/>
            <a:ext cx="2478328" cy="5346000"/>
          </a:xfrm>
          <a:prstGeom prst="rect">
            <a:avLst/>
          </a:prstGeom>
        </p:spPr>
      </p:pic>
      <p:pic>
        <p:nvPicPr>
          <p:cNvPr id="7" name="图片 6"/>
          <p:cNvPicPr>
            <a:picLocks noChangeAspect="1"/>
          </p:cNvPicPr>
          <p:nvPr/>
        </p:nvPicPr>
        <p:blipFill>
          <a:blip r:embed="rId3"/>
          <a:stretch>
            <a:fillRect/>
          </a:stretch>
        </p:blipFill>
        <p:spPr>
          <a:xfrm>
            <a:off x="3708400" y="1511935"/>
            <a:ext cx="2497584" cy="5346000"/>
          </a:xfrm>
          <a:prstGeom prst="rect">
            <a:avLst/>
          </a:prstGeom>
        </p:spPr>
      </p:pic>
      <p:pic>
        <p:nvPicPr>
          <p:cNvPr id="8" name="图片 7"/>
          <p:cNvPicPr>
            <a:picLocks noChangeAspect="1"/>
          </p:cNvPicPr>
          <p:nvPr/>
        </p:nvPicPr>
        <p:blipFill>
          <a:blip r:embed="rId4"/>
          <a:stretch>
            <a:fillRect/>
          </a:stretch>
        </p:blipFill>
        <p:spPr>
          <a:xfrm>
            <a:off x="6941185" y="1511935"/>
            <a:ext cx="2478223" cy="534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5455" y="274955"/>
            <a:ext cx="2753995" cy="431800"/>
          </a:xfrm>
        </p:spPr>
        <p:txBody>
          <a:bodyPr>
            <a:normAutofit fontScale="90000"/>
          </a:bodyPr>
          <a:lstStyle/>
          <a:p>
            <a:r>
              <a:rPr lang="zh-CN" altLang="en-US" sz="2000" dirty="0"/>
              <a:t>手机</a:t>
            </a:r>
            <a:r>
              <a:rPr lang="en-US" altLang="zh-CN" sz="2000" dirty="0"/>
              <a:t>APP-</a:t>
            </a:r>
            <a:r>
              <a:rPr lang="zh-CN" altLang="en-US" sz="2000" dirty="0"/>
              <a:t>历史成绩查询</a:t>
            </a:r>
            <a:endParaRPr lang="zh-CN" altLang="en-US" sz="2000" dirty="0"/>
          </a:p>
        </p:txBody>
      </p:sp>
      <p:pic>
        <p:nvPicPr>
          <p:cNvPr id="3" name="图片 2"/>
          <p:cNvPicPr>
            <a:picLocks noChangeAspect="1"/>
          </p:cNvPicPr>
          <p:nvPr/>
        </p:nvPicPr>
        <p:blipFill>
          <a:blip r:embed="rId1"/>
          <a:stretch>
            <a:fillRect/>
          </a:stretch>
        </p:blipFill>
        <p:spPr>
          <a:xfrm>
            <a:off x="1447165" y="1195705"/>
            <a:ext cx="2933700" cy="5358765"/>
          </a:xfrm>
          <a:prstGeom prst="rect">
            <a:avLst/>
          </a:prstGeom>
        </p:spPr>
      </p:pic>
      <p:pic>
        <p:nvPicPr>
          <p:cNvPr id="4" name="图片 3"/>
          <p:cNvPicPr>
            <a:picLocks noChangeAspect="1"/>
          </p:cNvPicPr>
          <p:nvPr/>
        </p:nvPicPr>
        <p:blipFill>
          <a:blip r:embed="rId2"/>
          <a:stretch>
            <a:fillRect/>
          </a:stretch>
        </p:blipFill>
        <p:spPr>
          <a:xfrm>
            <a:off x="6292215" y="1198880"/>
            <a:ext cx="2886075" cy="5358130"/>
          </a:xfrm>
          <a:prstGeom prst="rect">
            <a:avLst/>
          </a:prstGeom>
        </p:spPr>
      </p:pic>
      <p:sp>
        <p:nvSpPr>
          <p:cNvPr id="7" name="文本框 6"/>
          <p:cNvSpPr txBox="1"/>
          <p:nvPr/>
        </p:nvSpPr>
        <p:spPr>
          <a:xfrm>
            <a:off x="341630" y="830580"/>
            <a:ext cx="1083500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选课缴费</a:t>
            </a:r>
            <a:endParaRPr lang="zh-CN" altLang="en-US" sz="2000" dirty="0"/>
          </a:p>
        </p:txBody>
      </p:sp>
      <p:sp>
        <p:nvSpPr>
          <p:cNvPr id="14" name="文本框 13"/>
          <p:cNvSpPr txBox="1"/>
          <p:nvPr/>
        </p:nvSpPr>
        <p:spPr>
          <a:xfrm>
            <a:off x="395605" y="932815"/>
            <a:ext cx="11271885" cy="706755"/>
          </a:xfrm>
          <a:prstGeom prst="rect">
            <a:avLst/>
          </a:prstGeom>
          <a:noFill/>
        </p:spPr>
        <p:txBody>
          <a:bodyPr wrap="square" rtlCol="0">
            <a:spAutoFit/>
          </a:bodyPr>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注意：1.</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过程性评价成绩有效期1年，选课时有提示存在历史成绩的课程，可以不用重复购买。</a:t>
            </a:r>
            <a:endParaRPr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dirty="0">
                <a:latin typeface="微软雅黑" panose="020B0503020204020204" pitchFamily="34" charset="-122"/>
                <a:ea typeface="微软雅黑" panose="020B0503020204020204" pitchFamily="34" charset="-122"/>
                <a:cs typeface="微软雅黑" panose="020B0503020204020204" pitchFamily="34" charset="-122"/>
              </a:rPr>
              <a:t>2.只能选择统考已经报考成功的课程，不要多报，缴费成功自动开课。</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49935" y="2050415"/>
            <a:ext cx="2160000" cy="4494000"/>
          </a:xfrm>
          <a:prstGeom prst="rect">
            <a:avLst/>
          </a:prstGeom>
        </p:spPr>
      </p:pic>
      <p:pic>
        <p:nvPicPr>
          <p:cNvPr id="11" name="图片 10"/>
          <p:cNvPicPr>
            <a:picLocks noChangeAspect="1"/>
          </p:cNvPicPr>
          <p:nvPr/>
        </p:nvPicPr>
        <p:blipFill>
          <a:blip r:embed="rId2"/>
          <a:stretch>
            <a:fillRect/>
          </a:stretch>
        </p:blipFill>
        <p:spPr>
          <a:xfrm>
            <a:off x="3507740" y="2050415"/>
            <a:ext cx="2160000" cy="4536000"/>
          </a:xfrm>
          <a:prstGeom prst="rect">
            <a:avLst/>
          </a:prstGeom>
        </p:spPr>
      </p:pic>
      <p:pic>
        <p:nvPicPr>
          <p:cNvPr id="12" name="图片 11"/>
          <p:cNvPicPr>
            <a:picLocks noChangeAspect="1"/>
          </p:cNvPicPr>
          <p:nvPr/>
        </p:nvPicPr>
        <p:blipFill>
          <a:blip r:embed="rId3"/>
          <a:stretch>
            <a:fillRect/>
          </a:stretch>
        </p:blipFill>
        <p:spPr>
          <a:xfrm>
            <a:off x="6265545" y="2058035"/>
            <a:ext cx="2160000" cy="4528016"/>
          </a:xfrm>
          <a:prstGeom prst="rect">
            <a:avLst/>
          </a:prstGeom>
        </p:spPr>
      </p:pic>
      <p:pic>
        <p:nvPicPr>
          <p:cNvPr id="13" name="图片 12"/>
          <p:cNvPicPr>
            <a:picLocks noChangeAspect="1"/>
          </p:cNvPicPr>
          <p:nvPr/>
        </p:nvPicPr>
        <p:blipFill>
          <a:blip r:embed="rId4"/>
          <a:stretch>
            <a:fillRect/>
          </a:stretch>
        </p:blipFill>
        <p:spPr>
          <a:xfrm>
            <a:off x="9023350" y="2058035"/>
            <a:ext cx="2160000" cy="45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学习</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7197725" y="925195"/>
            <a:ext cx="2848610" cy="5689600"/>
          </a:xfrm>
          <a:prstGeom prst="rect">
            <a:avLst/>
          </a:prstGeom>
        </p:spPr>
      </p:pic>
      <p:pic>
        <p:nvPicPr>
          <p:cNvPr id="3" name="图片 2"/>
          <p:cNvPicPr/>
          <p:nvPr>
            <p:custDataLst>
              <p:tags r:id="rId3"/>
            </p:custDataLst>
          </p:nvPr>
        </p:nvPicPr>
        <p:blipFill>
          <a:blip r:embed="rId4"/>
          <a:stretch>
            <a:fillRect/>
          </a:stretch>
        </p:blipFill>
        <p:spPr>
          <a:xfrm>
            <a:off x="1509395" y="924560"/>
            <a:ext cx="2847600" cy="568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课件学习</a:t>
            </a:r>
            <a:endParaRPr lang="zh-CN" altLang="en-US" sz="2000" dirty="0"/>
          </a:p>
        </p:txBody>
      </p:sp>
      <p:pic>
        <p:nvPicPr>
          <p:cNvPr id="9" name="图片 8"/>
          <p:cNvPicPr>
            <a:picLocks noChangeAspect="1"/>
          </p:cNvPicPr>
          <p:nvPr/>
        </p:nvPicPr>
        <p:blipFill>
          <a:blip r:embed="rId1"/>
          <a:stretch>
            <a:fillRect/>
          </a:stretch>
        </p:blipFill>
        <p:spPr>
          <a:xfrm>
            <a:off x="9088120" y="1346835"/>
            <a:ext cx="2766060" cy="5078730"/>
          </a:xfrm>
          <a:prstGeom prst="rect">
            <a:avLst/>
          </a:prstGeom>
        </p:spPr>
      </p:pic>
      <p:pic>
        <p:nvPicPr>
          <p:cNvPr id="10" name="图片 9"/>
          <p:cNvPicPr>
            <a:picLocks noChangeAspect="1"/>
          </p:cNvPicPr>
          <p:nvPr/>
        </p:nvPicPr>
        <p:blipFill>
          <a:blip r:embed="rId2"/>
          <a:srcRect b="18647"/>
          <a:stretch>
            <a:fillRect/>
          </a:stretch>
        </p:blipFill>
        <p:spPr>
          <a:xfrm>
            <a:off x="3446780" y="1359535"/>
            <a:ext cx="2940685" cy="5072380"/>
          </a:xfrm>
          <a:prstGeom prst="rect">
            <a:avLst/>
          </a:prstGeom>
        </p:spPr>
      </p:pic>
      <p:pic>
        <p:nvPicPr>
          <p:cNvPr id="3" name="图片 2"/>
          <p:cNvPicPr>
            <a:picLocks noChangeAspect="1"/>
          </p:cNvPicPr>
          <p:nvPr/>
        </p:nvPicPr>
        <p:blipFill>
          <a:blip r:embed="rId3"/>
          <a:stretch>
            <a:fillRect/>
          </a:stretch>
        </p:blipFill>
        <p:spPr>
          <a:xfrm>
            <a:off x="6489065" y="1347470"/>
            <a:ext cx="2497455" cy="5078095"/>
          </a:xfrm>
          <a:prstGeom prst="rect">
            <a:avLst/>
          </a:prstGeom>
        </p:spPr>
      </p:pic>
      <p:pic>
        <p:nvPicPr>
          <p:cNvPr id="4" name="图片 3"/>
          <p:cNvPicPr>
            <a:picLocks noChangeAspect="1"/>
          </p:cNvPicPr>
          <p:nvPr/>
        </p:nvPicPr>
        <p:blipFill>
          <a:blip r:embed="rId4"/>
          <a:stretch>
            <a:fillRect/>
          </a:stretch>
        </p:blipFill>
        <p:spPr>
          <a:xfrm>
            <a:off x="144145" y="1353185"/>
            <a:ext cx="3133725" cy="1019175"/>
          </a:xfrm>
          <a:prstGeom prst="rect">
            <a:avLst/>
          </a:prstGeom>
        </p:spPr>
      </p:pic>
      <p:pic>
        <p:nvPicPr>
          <p:cNvPr id="5" name="图片 4"/>
          <p:cNvPicPr>
            <a:picLocks noChangeAspect="1"/>
          </p:cNvPicPr>
          <p:nvPr/>
        </p:nvPicPr>
        <p:blipFill>
          <a:blip r:embed="rId5"/>
          <a:stretch>
            <a:fillRect/>
          </a:stretch>
        </p:blipFill>
        <p:spPr>
          <a:xfrm>
            <a:off x="153035" y="2531110"/>
            <a:ext cx="3124200" cy="3894455"/>
          </a:xfrm>
          <a:prstGeom prst="rect">
            <a:avLst/>
          </a:prstGeom>
        </p:spPr>
      </p:pic>
      <p:sp>
        <p:nvSpPr>
          <p:cNvPr id="8" name="文本框 7"/>
          <p:cNvSpPr txBox="1"/>
          <p:nvPr>
            <p:custDataLst>
              <p:tags r:id="rId6"/>
            </p:custDataLst>
          </p:nvPr>
        </p:nvSpPr>
        <p:spPr>
          <a:xfrm>
            <a:off x="417195" y="8737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知识点</a:t>
            </a:r>
            <a:endParaRPr lang="zh-CN" altLang="en-US" sz="2000" dirty="0"/>
          </a:p>
        </p:txBody>
      </p:sp>
      <p:pic>
        <p:nvPicPr>
          <p:cNvPr id="3" name="图片 2"/>
          <p:cNvPicPr>
            <a:picLocks noChangeAspect="1"/>
          </p:cNvPicPr>
          <p:nvPr/>
        </p:nvPicPr>
        <p:blipFill>
          <a:blip r:embed="rId1"/>
          <a:stretch>
            <a:fillRect/>
          </a:stretch>
        </p:blipFill>
        <p:spPr>
          <a:xfrm>
            <a:off x="180343" y="1306800"/>
            <a:ext cx="2773084" cy="5553154"/>
          </a:xfrm>
          <a:prstGeom prst="rect">
            <a:avLst/>
          </a:prstGeom>
        </p:spPr>
      </p:pic>
      <p:pic>
        <p:nvPicPr>
          <p:cNvPr id="4" name="图片 3"/>
          <p:cNvPicPr>
            <a:picLocks noChangeAspect="1"/>
          </p:cNvPicPr>
          <p:nvPr/>
        </p:nvPicPr>
        <p:blipFill>
          <a:blip r:embed="rId2"/>
          <a:stretch>
            <a:fillRect/>
          </a:stretch>
        </p:blipFill>
        <p:spPr>
          <a:xfrm>
            <a:off x="3107099" y="1306800"/>
            <a:ext cx="2797215" cy="5553789"/>
          </a:xfrm>
          <a:prstGeom prst="rect">
            <a:avLst/>
          </a:prstGeom>
        </p:spPr>
      </p:pic>
      <p:pic>
        <p:nvPicPr>
          <p:cNvPr id="6" name="图片 5"/>
          <p:cNvPicPr>
            <a:picLocks noChangeAspect="1"/>
          </p:cNvPicPr>
          <p:nvPr/>
        </p:nvPicPr>
        <p:blipFill>
          <a:blip r:embed="rId3"/>
          <a:stretch>
            <a:fillRect/>
          </a:stretch>
        </p:blipFill>
        <p:spPr>
          <a:xfrm>
            <a:off x="6058621" y="1298545"/>
            <a:ext cx="2795945" cy="5558869"/>
          </a:xfrm>
          <a:prstGeom prst="rect">
            <a:avLst/>
          </a:prstGeom>
        </p:spPr>
      </p:pic>
      <p:pic>
        <p:nvPicPr>
          <p:cNvPr id="12" name="图片 11"/>
          <p:cNvPicPr>
            <a:picLocks noChangeAspect="1"/>
          </p:cNvPicPr>
          <p:nvPr/>
        </p:nvPicPr>
        <p:blipFill>
          <a:blip r:embed="rId4"/>
          <a:srcRect b="14402"/>
          <a:stretch>
            <a:fillRect/>
          </a:stretch>
        </p:blipFill>
        <p:spPr>
          <a:xfrm>
            <a:off x="8978265" y="3780155"/>
            <a:ext cx="3036570" cy="3077845"/>
          </a:xfrm>
          <a:prstGeom prst="rect">
            <a:avLst/>
          </a:prstGeom>
        </p:spPr>
      </p:pic>
      <p:pic>
        <p:nvPicPr>
          <p:cNvPr id="7" name="图片 6"/>
          <p:cNvPicPr>
            <a:picLocks noChangeAspect="1"/>
          </p:cNvPicPr>
          <p:nvPr/>
        </p:nvPicPr>
        <p:blipFill>
          <a:blip r:embed="rId5"/>
          <a:stretch>
            <a:fillRect/>
          </a:stretch>
        </p:blipFill>
        <p:spPr>
          <a:xfrm>
            <a:off x="8978265" y="1298575"/>
            <a:ext cx="3032125" cy="2481580"/>
          </a:xfrm>
          <a:prstGeom prst="rect">
            <a:avLst/>
          </a:prstGeom>
        </p:spPr>
      </p:pic>
      <p:sp>
        <p:nvSpPr>
          <p:cNvPr id="5" name="文本框 4"/>
          <p:cNvSpPr txBox="1"/>
          <p:nvPr>
            <p:custDataLst>
              <p:tags r:id="rId6"/>
            </p:custDataLst>
          </p:nvPr>
        </p:nvSpPr>
        <p:spPr>
          <a:xfrm>
            <a:off x="320675" y="899795"/>
            <a:ext cx="10749280" cy="398780"/>
          </a:xfrm>
          <a:prstGeom prst="rect">
            <a:avLst/>
          </a:prstGeom>
          <a:noFill/>
          <a:ln w="9525">
            <a:noFill/>
          </a:ln>
        </p:spPr>
        <p:txBody>
          <a:bodyPr wrap="square">
            <a:spAutoFit/>
          </a:bodyPr>
          <a:p>
            <a:pPr algn="l">
              <a:buClrTx/>
              <a:buSzTx/>
              <a:buFontTx/>
            </a:pP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完成知识点才能开启阶段测评</a:t>
            </a:r>
            <a:endPar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阶段测评</a:t>
            </a:r>
            <a:endParaRPr lang="zh-CN" altLang="en-US" sz="2000" dirty="0"/>
          </a:p>
        </p:txBody>
      </p:sp>
      <p:pic>
        <p:nvPicPr>
          <p:cNvPr id="13" name="图片 12"/>
          <p:cNvPicPr>
            <a:picLocks noChangeAspect="1"/>
          </p:cNvPicPr>
          <p:nvPr/>
        </p:nvPicPr>
        <p:blipFill>
          <a:blip r:embed="rId1"/>
          <a:stretch>
            <a:fillRect/>
          </a:stretch>
        </p:blipFill>
        <p:spPr>
          <a:xfrm>
            <a:off x="7581265" y="3718560"/>
            <a:ext cx="3192780" cy="2778760"/>
          </a:xfrm>
          <a:prstGeom prst="rect">
            <a:avLst/>
          </a:prstGeom>
        </p:spPr>
      </p:pic>
      <p:sp>
        <p:nvSpPr>
          <p:cNvPr id="14" name="文本框 13"/>
          <p:cNvSpPr txBox="1"/>
          <p:nvPr/>
        </p:nvSpPr>
        <p:spPr>
          <a:xfrm>
            <a:off x="283845" y="1096010"/>
            <a:ext cx="3900170" cy="5958205"/>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1. </a:t>
            </a:r>
            <a:r>
              <a:rPr lang="zh-CN" altLang="en-US" sz="1795" b="1" dirty="0">
                <a:latin typeface="微软雅黑" panose="020B0503020204020204" pitchFamily="34" charset="-122"/>
                <a:ea typeface="微软雅黑" panose="020B0503020204020204" pitchFamily="34" charset="-122"/>
                <a:sym typeface="+mn-ea"/>
              </a:rPr>
              <a:t>完成知识点才能开启阶段测评，每次进入阶段测评需要人脸识别</a:t>
            </a:r>
            <a:endParaRPr lang="zh-CN" sz="1795" b="0" dirty="0">
              <a:solidFill>
                <a:schemeClr val="tx1"/>
              </a:solidFill>
              <a:cs typeface="+mn-ea"/>
            </a:endParaRPr>
          </a:p>
          <a:p>
            <a:pPr algn="l">
              <a:lnSpc>
                <a:spcPct val="130000"/>
              </a:lnSpc>
            </a:pPr>
            <a:endParaRPr lang="en-US" altLang="zh-CN"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每门课程有</a:t>
            </a:r>
            <a:r>
              <a:rPr lang="en-US" altLang="zh-CN" sz="1795" b="1" dirty="0">
                <a:solidFill>
                  <a:srgbClr val="FF0000"/>
                </a:solidFill>
                <a:latin typeface="微软雅黑" panose="020B0503020204020204" pitchFamily="34" charset="-122"/>
                <a:ea typeface="微软雅黑" panose="020B0503020204020204" pitchFamily="34" charset="-122"/>
                <a:sym typeface="+mn-ea"/>
              </a:rPr>
              <a:t>4</a:t>
            </a:r>
            <a:r>
              <a:rPr lang="zh-CN" altLang="en-US" sz="1795" b="1" dirty="0">
                <a:solidFill>
                  <a:srgbClr val="FF0000"/>
                </a:solidFill>
                <a:latin typeface="微软雅黑" panose="020B0503020204020204" pitchFamily="34" charset="-122"/>
                <a:ea typeface="微软雅黑" panose="020B0503020204020204" pitchFamily="34" charset="-122"/>
                <a:sym typeface="+mn-ea"/>
              </a:rPr>
              <a:t>套阶段测评</a:t>
            </a:r>
            <a:r>
              <a:rPr lang="zh-CN" altLang="en-US" sz="1795" b="1" dirty="0">
                <a:latin typeface="微软雅黑" panose="020B0503020204020204" pitchFamily="34" charset="-122"/>
                <a:ea typeface="微软雅黑" panose="020B0503020204020204" pitchFamily="34" charset="-122"/>
                <a:sym typeface="+mn-ea"/>
              </a:rPr>
              <a:t>，</a:t>
            </a:r>
            <a:r>
              <a:rPr lang="en-US" altLang="zh-CN" sz="1795" b="1" dirty="0">
                <a:latin typeface="微软雅黑" panose="020B0503020204020204" pitchFamily="34" charset="-122"/>
                <a:ea typeface="微软雅黑" panose="020B0503020204020204" pitchFamily="34" charset="-122"/>
                <a:sym typeface="+mn-ea"/>
              </a:rPr>
              <a:t> </a:t>
            </a:r>
            <a:r>
              <a:rPr lang="zh-CN" altLang="en-US" sz="1795" b="1" dirty="0">
                <a:latin typeface="微软雅黑" panose="020B0503020204020204" pitchFamily="34" charset="-122"/>
                <a:ea typeface="微软雅黑" panose="020B0503020204020204" pitchFamily="34" charset="-122"/>
                <a:sym typeface="+mn-ea"/>
              </a:rPr>
              <a:t>每套阶段测评有</a:t>
            </a:r>
            <a:r>
              <a:rPr lang="en-US" altLang="zh-CN" sz="1795" b="1" dirty="0">
                <a:solidFill>
                  <a:srgbClr val="FF0000"/>
                </a:solidFill>
                <a:latin typeface="微软雅黑" panose="020B0503020204020204" pitchFamily="34" charset="-122"/>
                <a:ea typeface="微软雅黑" panose="020B0503020204020204" pitchFamily="34" charset="-122"/>
                <a:sym typeface="+mn-ea"/>
              </a:rPr>
              <a:t>2</a:t>
            </a:r>
            <a:r>
              <a:rPr lang="zh-CN" altLang="en-US" sz="1795" b="1" dirty="0">
                <a:solidFill>
                  <a:srgbClr val="FF0000"/>
                </a:solidFill>
                <a:latin typeface="微软雅黑" panose="020B0503020204020204" pitchFamily="34" charset="-122"/>
                <a:ea typeface="微软雅黑" panose="020B0503020204020204" pitchFamily="34" charset="-122"/>
                <a:sym typeface="+mn-ea"/>
              </a:rPr>
              <a:t>次</a:t>
            </a:r>
            <a:r>
              <a:rPr lang="zh-CN" altLang="en-US" sz="1795" b="1" dirty="0">
                <a:latin typeface="微软雅黑" panose="020B0503020204020204" pitchFamily="34" charset="-122"/>
                <a:ea typeface="微软雅黑" panose="020B0503020204020204" pitchFamily="34" charset="-122"/>
                <a:sym typeface="+mn-ea"/>
              </a:rPr>
              <a:t>考试机会</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3. </a:t>
            </a:r>
            <a:r>
              <a:rPr lang="zh-CN" altLang="en-US" sz="1795" b="1" dirty="0">
                <a:latin typeface="微软雅黑" panose="020B0503020204020204" pitchFamily="34" charset="-122"/>
                <a:ea typeface="微软雅黑" panose="020B0503020204020204" pitchFamily="34" charset="-122"/>
                <a:sym typeface="+mn-ea"/>
              </a:rPr>
              <a:t>每套试卷提交之后可以不限次数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从</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考试记录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进入</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查看答卷</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查看错题，再点</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继续考试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修改答案，直至取得理想分数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4. </a:t>
            </a:r>
            <a:r>
              <a:rPr lang="zh-CN" altLang="en-US" sz="1795" b="1" dirty="0">
                <a:latin typeface="微软雅黑" panose="020B0503020204020204" pitchFamily="34" charset="-122"/>
                <a:ea typeface="微软雅黑" panose="020B0503020204020204" pitchFamily="34" charset="-122"/>
                <a:sym typeface="+mn-ea"/>
              </a:rPr>
              <a:t>每套阶段测评取</a:t>
            </a: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次试卷里</a:t>
            </a:r>
            <a:r>
              <a:rPr lang="zh-CN" altLang="en-US" sz="1795" b="1" dirty="0">
                <a:solidFill>
                  <a:srgbClr val="FF0000"/>
                </a:solidFill>
                <a:latin typeface="微软雅黑" panose="020B0503020204020204" pitchFamily="34" charset="-122"/>
                <a:ea typeface="微软雅黑" panose="020B0503020204020204" pitchFamily="34" charset="-122"/>
                <a:sym typeface="+mn-ea"/>
              </a:rPr>
              <a:t>最高分</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作为成绩。</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7581265" y="763905"/>
            <a:ext cx="3197225" cy="29546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413885" y="763905"/>
            <a:ext cx="2936875" cy="57340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错题复习</a:t>
            </a:r>
            <a:endParaRPr lang="zh-CN" altLang="en-US" sz="2000" dirty="0"/>
          </a:p>
        </p:txBody>
      </p:sp>
      <p:sp>
        <p:nvSpPr>
          <p:cNvPr id="9" name="文本框 8"/>
          <p:cNvSpPr txBox="1"/>
          <p:nvPr/>
        </p:nvSpPr>
        <p:spPr>
          <a:xfrm>
            <a:off x="476885" y="1010285"/>
            <a:ext cx="11045825" cy="483870"/>
          </a:xfrm>
          <a:prstGeom prst="rect">
            <a:avLst/>
          </a:prstGeom>
          <a:noFill/>
        </p:spPr>
        <p:txBody>
          <a:bodyPr wrap="square" rtlCol="0" anchor="t">
            <a:noAutofit/>
          </a:bodyPr>
          <a:p>
            <a:pPr algn="l">
              <a:buClrTx/>
              <a:buSzTx/>
              <a:buFontTx/>
            </a:pPr>
            <a:r>
              <a:rPr lang="zh-CN" sz="2000" b="1" dirty="0">
                <a:latin typeface="微软雅黑" panose="020B0503020204020204" pitchFamily="34" charset="-122"/>
                <a:ea typeface="微软雅黑" panose="020B0503020204020204" pitchFamily="34" charset="-122"/>
                <a:cs typeface="微软雅黑" panose="020B0503020204020204" pitchFamily="34" charset="-122"/>
              </a:rPr>
              <a:t>考试记录</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中的</a:t>
            </a:r>
            <a:r>
              <a:rPr sz="2000" b="1" dirty="0">
                <a:latin typeface="微软雅黑" panose="020B0503020204020204" pitchFamily="34" charset="-122"/>
                <a:ea typeface="微软雅黑" panose="020B0503020204020204" pitchFamily="34" charset="-122"/>
                <a:cs typeface="微软雅黑" panose="020B0503020204020204" pitchFamily="34" charset="-122"/>
              </a:rPr>
              <a:t>查看答卷</a:t>
            </a:r>
            <a:r>
              <a:rPr sz="2000" dirty="0">
                <a:latin typeface="微软雅黑" panose="020B0503020204020204" pitchFamily="34" charset="-122"/>
                <a:ea typeface="微软雅黑" panose="020B0503020204020204" pitchFamily="34" charset="-122"/>
                <a:cs typeface="微软雅黑" panose="020B0503020204020204" pitchFamily="34" charset="-122"/>
              </a:rPr>
              <a:t>页面新增“</a:t>
            </a:r>
            <a:r>
              <a:rPr sz="2000" b="1" dirty="0">
                <a:latin typeface="微软雅黑" panose="020B0503020204020204" pitchFamily="34" charset="-122"/>
                <a:ea typeface="微软雅黑" panose="020B0503020204020204" pitchFamily="34" charset="-122"/>
                <a:cs typeface="微软雅黑" panose="020B0503020204020204" pitchFamily="34" charset="-122"/>
              </a:rPr>
              <a:t>加入错题本</a:t>
            </a:r>
            <a:r>
              <a:rPr sz="2000" dirty="0">
                <a:latin typeface="微软雅黑" panose="020B0503020204020204" pitchFamily="34" charset="-122"/>
                <a:ea typeface="微软雅黑" panose="020B0503020204020204" pitchFamily="34" charset="-122"/>
                <a:cs typeface="微软雅黑" panose="020B0503020204020204" pitchFamily="34" charset="-122"/>
              </a:rPr>
              <a:t>”功能</a:t>
            </a:r>
            <a:r>
              <a:rPr lang="zh-CN" sz="2000" dirty="0">
                <a:latin typeface="微软雅黑" panose="020B0503020204020204" pitchFamily="34" charset="-122"/>
                <a:ea typeface="微软雅黑" panose="020B0503020204020204" pitchFamily="34" charset="-122"/>
                <a:cs typeface="微软雅黑" panose="020B0503020204020204" pitchFamily="34" charset="-122"/>
              </a:rPr>
              <a:t>，在</a:t>
            </a:r>
            <a:r>
              <a:rPr lang="zh-CN" sz="2000" b="1" dirty="0">
                <a:latin typeface="微软雅黑" panose="020B0503020204020204" pitchFamily="34" charset="-122"/>
                <a:ea typeface="微软雅黑" panose="020B0503020204020204" pitchFamily="34" charset="-122"/>
                <a:cs typeface="微软雅黑" panose="020B0503020204020204" pitchFamily="34" charset="-122"/>
              </a:rPr>
              <a:t>错题复习</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中查看</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FontTx/>
            </a:pP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1"/>
            </p:custDataLst>
          </p:nvPr>
        </p:nvPicPr>
        <p:blipFill>
          <a:blip r:embed="rId2"/>
          <a:stretch>
            <a:fillRect/>
          </a:stretch>
        </p:blipFill>
        <p:spPr>
          <a:xfrm>
            <a:off x="429895" y="4093210"/>
            <a:ext cx="2747010" cy="231711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29895" y="1819275"/>
            <a:ext cx="2746375" cy="213741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3469640" y="1820545"/>
            <a:ext cx="2537626" cy="4590000"/>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6360160" y="1820545"/>
            <a:ext cx="2408614" cy="4590000"/>
          </a:xfrm>
          <a:prstGeom prst="rect">
            <a:avLst/>
          </a:prstGeom>
        </p:spPr>
      </p:pic>
      <p:pic>
        <p:nvPicPr>
          <p:cNvPr id="14" name="图片 13"/>
          <p:cNvPicPr>
            <a:picLocks noChangeAspect="1"/>
          </p:cNvPicPr>
          <p:nvPr>
            <p:custDataLst>
              <p:tags r:id="rId9"/>
            </p:custDataLst>
          </p:nvPr>
        </p:nvPicPr>
        <p:blipFill>
          <a:blip r:embed="rId10"/>
          <a:stretch>
            <a:fillRect/>
          </a:stretch>
        </p:blipFill>
        <p:spPr>
          <a:xfrm>
            <a:off x="9396095" y="1820545"/>
            <a:ext cx="2324100" cy="459041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005840"/>
            <a:ext cx="10749280" cy="706755"/>
          </a:xfrm>
          <a:prstGeom prst="rect">
            <a:avLst/>
          </a:prstGeom>
          <a:noFill/>
          <a:ln w="9525">
            <a:noFill/>
          </a:ln>
        </p:spPr>
        <p:txBody>
          <a:bodyPr wrap="square">
            <a:spAutoFit/>
          </a:bodyPr>
          <a:p>
            <a:pPr algn="l">
              <a:buClrTx/>
              <a:buSzTx/>
              <a:buFontTx/>
            </a:pP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每门</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课程</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a:t>
            </a:r>
            <a:r>
              <a:rPr lang="en-US"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次</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机会，</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考试时长</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，如果有多门考试的学生，第一门课程打开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后才可以打开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第二门</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考试试卷</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，人脸识别成功进入考试页面。</a:t>
            </a:r>
            <a:endPar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4117340" y="1711325"/>
            <a:ext cx="2303780" cy="494792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7832725" y="1712595"/>
            <a:ext cx="2486660" cy="494792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589280" y="1711325"/>
            <a:ext cx="2332355" cy="49460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3" name="文本框 2"/>
          <p:cNvSpPr txBox="1"/>
          <p:nvPr/>
        </p:nvSpPr>
        <p:spPr>
          <a:xfrm>
            <a:off x="329565" y="1040130"/>
            <a:ext cx="1142746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进入考试</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后</a:t>
            </a:r>
            <a:r>
              <a:rPr sz="2000" b="0" dirty="0">
                <a:latin typeface="微软雅黑" panose="020B0503020204020204" pitchFamily="34" charset="-122"/>
                <a:ea typeface="微软雅黑" panose="020B0503020204020204" pitchFamily="34" charset="-122"/>
                <a:cs typeface="微软雅黑" panose="020B0503020204020204" pitchFamily="34" charset="-122"/>
              </a:rPr>
              <a:t>，</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下方有</a:t>
            </a:r>
            <a:r>
              <a:rPr lang="en-US" altLang="zh-CN" sz="2000" b="0" dirty="0">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分钟倒计时，中途退出计时也在进行中，</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倒计时结束后无法再作答，</a:t>
            </a:r>
            <a:r>
              <a:rPr sz="2000" b="0" dirty="0">
                <a:latin typeface="微软雅黑" panose="020B0503020204020204" pitchFamily="34" charset="-122"/>
                <a:ea typeface="微软雅黑" panose="020B0503020204020204" pitchFamily="34" charset="-122"/>
                <a:cs typeface="微软雅黑" panose="020B0503020204020204" pitchFamily="34" charset="-122"/>
              </a:rPr>
              <a:t>右上角可查看答题卡和提交试卷。提交试卷后</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不可查看试卷对错</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p:nvPr/>
        </p:nvPicPr>
        <p:blipFill>
          <a:blip r:embed="rId1"/>
          <a:stretch>
            <a:fillRect/>
          </a:stretch>
        </p:blipFill>
        <p:spPr>
          <a:xfrm>
            <a:off x="5166360" y="1746885"/>
            <a:ext cx="2397600" cy="4978400"/>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1450975" y="1746885"/>
            <a:ext cx="2444750" cy="4978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什么是网络助学过程性考核？</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14985" y="1638300"/>
            <a:ext cx="10084435" cy="3969385"/>
          </a:xfrm>
          <a:prstGeom prst="rect">
            <a:avLst/>
          </a:prstGeom>
          <a:noFill/>
        </p:spPr>
        <p:txBody>
          <a:bodyPr wrap="square" rtlCol="0" anchor="t">
            <a:spAutoFit/>
          </a:bodyPr>
          <a:p>
            <a:r>
              <a:rPr lang="en-US" altLang="zh-CN"/>
              <a:t>      </a:t>
            </a:r>
            <a:r>
              <a:rPr lang="zh-CN" altLang="en-US"/>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a:t>
            </a:r>
            <a:r>
              <a:rPr lang="zh-CN" altLang="en-US">
                <a:sym typeface="+mn-ea"/>
              </a:rPr>
              <a:t>高等自学考试网络助学过程性评价试点工作的责任主体是主考院校</a:t>
            </a:r>
            <a:r>
              <a:rPr lang="zh-CN" altLang="en-US"/>
              <a:t>。</a:t>
            </a:r>
            <a:endParaRPr lang="zh-CN" altLang="en-US"/>
          </a:p>
          <a:p>
            <a:r>
              <a:rPr lang="zh-CN" altLang="en-US"/>
              <a:t> </a:t>
            </a:r>
            <a:r>
              <a:rPr lang="en-US" altLang="zh-CN"/>
              <a:t>     </a:t>
            </a:r>
            <a:r>
              <a:rPr lang="zh-CN" altLang="en-US"/>
              <a:t>我校经研究，决定与华富教育集团旗下“华夏大地教育网”合作建设并开通本校高等教育自学考试网络助学平台（简称“网络助学平台”）。“网络助学平台”将向我校考生提供优质网络教育资源、开展网络助学，并在此基础上开展课程学业综合评价试点工作。</a:t>
            </a:r>
            <a:endParaRPr lang="zh-CN" altLang="en-US"/>
          </a:p>
          <a:p>
            <a:endParaRPr lang="zh-CN" altLang="en-US"/>
          </a:p>
          <a:p>
            <a:r>
              <a:rPr lang="en-US" altLang="zh-CN"/>
              <a:t>      </a:t>
            </a:r>
            <a:r>
              <a:rPr lang="zh-CN" altLang="en-US"/>
              <a:t>参加高等教育自学考试网络助学综合评价的考生，在学习结束后，可取得过程性评价成绩。过程性评价成绩以30%的比例计入该门课程总成绩。即：</a:t>
            </a:r>
            <a:r>
              <a:rPr lang="zh-CN" altLang="en-US">
                <a:solidFill>
                  <a:srgbClr val="FF0000"/>
                </a:solidFill>
              </a:rPr>
              <a:t>课程最终成绩=过程性评价成绩×30% + 国家统考笔试成绩×70%。</a:t>
            </a:r>
            <a:endParaRPr lang="en-US" altLang="zh-CN">
              <a:solidFill>
                <a:srgbClr val="FF0000"/>
              </a:solidFill>
            </a:endParaRPr>
          </a:p>
          <a:p>
            <a:endParaRPr lang="zh-CN" altLang="en-US"/>
          </a:p>
          <a:p>
            <a:r>
              <a:rPr lang="en-US" altLang="zh-CN"/>
              <a:t>     </a:t>
            </a:r>
            <a:r>
              <a:rPr lang="zh-CN" altLang="en-US"/>
              <a:t>举例：某考生报考审计学</a:t>
            </a:r>
            <a:r>
              <a:rPr lang="zh-CN" altLang="en-US"/>
              <a:t>课程，统考成绩为</a:t>
            </a:r>
            <a:r>
              <a:rPr lang="en-US" altLang="zh-CN"/>
              <a:t>49</a:t>
            </a:r>
            <a:r>
              <a:rPr lang="zh-CN" altLang="en-US"/>
              <a:t>分，因参加了过程性考核，获得了网络助学成绩</a:t>
            </a:r>
            <a:r>
              <a:rPr lang="en-US" altLang="zh-CN"/>
              <a:t>95</a:t>
            </a:r>
            <a:r>
              <a:rPr lang="zh-CN" altLang="en-US"/>
              <a:t>分，折算后：</a:t>
            </a:r>
            <a:r>
              <a:rPr lang="en-US" altLang="zh-CN"/>
              <a:t>95*30%+49*70%=63</a:t>
            </a:r>
            <a:r>
              <a:rPr lang="zh-CN" altLang="en-US"/>
              <a:t>分。</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151890"/>
            <a:ext cx="1074928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在考试时间内（60分钟）都能从“考试记录”按钮，在打开的页面选择“继续考试”，重复答题</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取三套试卷中最高分作为成绩。</a:t>
            </a:r>
            <a:endParaRPr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1"/>
          <a:stretch>
            <a:fillRect/>
          </a:stretch>
        </p:blipFill>
        <p:spPr>
          <a:xfrm>
            <a:off x="6094095" y="2134870"/>
            <a:ext cx="3265200" cy="3288518"/>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887730" y="2136775"/>
            <a:ext cx="4075353" cy="3286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电脑端学习</a:t>
            </a:r>
            <a:endParaRPr lang="zh-CN" altLang="en-US" sz="2000" dirty="0"/>
          </a:p>
        </p:txBody>
      </p:sp>
      <p:sp>
        <p:nvSpPr>
          <p:cNvPr id="4" name="文本框 3"/>
          <p:cNvSpPr txBox="1"/>
          <p:nvPr/>
        </p:nvSpPr>
        <p:spPr>
          <a:xfrm>
            <a:off x="374015" y="876300"/>
            <a:ext cx="10788650" cy="4448175"/>
          </a:xfrm>
          <a:prstGeom prst="rect">
            <a:avLst/>
          </a:prstGeom>
          <a:noFill/>
        </p:spPr>
        <p:txBody>
          <a:bodyPr wrap="square" rtlCol="0">
            <a:spAutoFit/>
          </a:bodyPr>
          <a:p>
            <a:pPr marL="342900" indent="-342900" algn="l">
              <a:lnSpc>
                <a:spcPct val="170000"/>
              </a:lnSpc>
              <a:buClrTx/>
              <a:buSzTx/>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网址：</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https://jmugk.edu-xl.com/Index/PortalNew</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配备摄像头</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下载安装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Adobe Flash Player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插件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推荐使用：火狐浏览器、谷歌浏览器、</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360</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浏览器的</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极速模式</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70000"/>
              </a:lnSpc>
              <a:buFont typeface="Wingdings" panose="05000000000000000000"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173355" y="3733165"/>
            <a:ext cx="11845290" cy="25527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登录</a:t>
            </a:r>
            <a:endParaRPr lang="zh-CN" altLang="en-US" sz="2000" dirty="0"/>
          </a:p>
        </p:txBody>
      </p:sp>
      <p:pic>
        <p:nvPicPr>
          <p:cNvPr id="3" name="图片 2"/>
          <p:cNvPicPr>
            <a:picLocks noChangeAspect="1"/>
          </p:cNvPicPr>
          <p:nvPr/>
        </p:nvPicPr>
        <p:blipFill>
          <a:blip r:embed="rId1"/>
          <a:stretch>
            <a:fillRect/>
          </a:stretch>
        </p:blipFill>
        <p:spPr>
          <a:xfrm>
            <a:off x="0" y="1473835"/>
            <a:ext cx="11915775" cy="5048250"/>
          </a:xfrm>
          <a:prstGeom prst="rect">
            <a:avLst/>
          </a:prstGeom>
        </p:spPr>
      </p:pic>
      <p:sp>
        <p:nvSpPr>
          <p:cNvPr id="8" name="文本框 7"/>
          <p:cNvSpPr txBox="1"/>
          <p:nvPr>
            <p:custDataLst>
              <p:tags r:id="rId2"/>
            </p:custDataLst>
          </p:nvPr>
        </p:nvSpPr>
        <p:spPr>
          <a:xfrm>
            <a:off x="417195" y="873760"/>
            <a:ext cx="10955020" cy="398780"/>
          </a:xfrm>
          <a:prstGeom prst="rect">
            <a:avLst/>
          </a:prstGeom>
          <a:noFill/>
        </p:spPr>
        <p:txBody>
          <a:bodyPr wrap="square" rtlCol="0">
            <a:spAutoFit/>
          </a:bodyPr>
          <a:p>
            <a:r>
              <a:rPr lang="zh-CN" altLang="en-US" sz="2000" b="1"/>
              <a:t>初始账号密码默认都为身份证号码</a:t>
            </a:r>
            <a:endParaRPr lang="zh-CN" altLang="en-US" sz="20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normAutofit/>
          </a:bodyPr>
          <a:p>
            <a:r>
              <a:rPr lang="zh-CN" altLang="en-US" sz="2000" dirty="0"/>
              <a:t>电脑端</a:t>
            </a:r>
            <a:r>
              <a:rPr lang="en-US" altLang="zh-CN" sz="2000" dirty="0"/>
              <a:t>-</a:t>
            </a:r>
            <a:r>
              <a:rPr lang="zh-CN" altLang="en-US" sz="2000" dirty="0"/>
              <a:t>上传照片</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407670" y="1365885"/>
            <a:ext cx="11293475" cy="5098415"/>
          </a:xfrm>
          <a:prstGeom prst="rect">
            <a:avLst/>
          </a:prstGeom>
        </p:spPr>
      </p:pic>
      <p:sp>
        <p:nvSpPr>
          <p:cNvPr id="8" name="文本框 7"/>
          <p:cNvSpPr txBox="1"/>
          <p:nvPr>
            <p:custDataLst>
              <p:tags r:id="rId3"/>
            </p:custDataLst>
          </p:nvPr>
        </p:nvSpPr>
        <p:spPr>
          <a:xfrm>
            <a:off x="417195" y="873760"/>
            <a:ext cx="10955020" cy="398780"/>
          </a:xfrm>
          <a:prstGeom prst="rect">
            <a:avLst/>
          </a:prstGeom>
          <a:noFill/>
        </p:spPr>
        <p:txBody>
          <a:bodyPr wrap="square" rtlCol="0">
            <a:spAutoFit/>
          </a:bodyPr>
          <a:p>
            <a:r>
              <a:rPr lang="zh-CN" altLang="en-US" sz="2000" b="1"/>
              <a:t>先上传身份证正面照片并核对个人信息是否有误，以免影响成绩合并</a:t>
            </a:r>
            <a:endParaRPr lang="zh-CN" altLang="en-US" sz="2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缴费、支付</a:t>
            </a:r>
            <a:endParaRPr lang="en-US" altLang="zh-CN" sz="2000" dirty="0"/>
          </a:p>
        </p:txBody>
      </p:sp>
      <p:pic>
        <p:nvPicPr>
          <p:cNvPr id="4" name="图片 3"/>
          <p:cNvPicPr>
            <a:picLocks noChangeAspect="1"/>
          </p:cNvPicPr>
          <p:nvPr/>
        </p:nvPicPr>
        <p:blipFill>
          <a:blip r:embed="rId1"/>
          <a:stretch>
            <a:fillRect/>
          </a:stretch>
        </p:blipFill>
        <p:spPr>
          <a:xfrm>
            <a:off x="221615" y="1226820"/>
            <a:ext cx="7529195" cy="4761230"/>
          </a:xfrm>
          <a:prstGeom prst="rect">
            <a:avLst/>
          </a:prstGeom>
        </p:spPr>
      </p:pic>
      <p:pic>
        <p:nvPicPr>
          <p:cNvPr id="5" name="图片 4"/>
          <p:cNvPicPr>
            <a:picLocks noChangeAspect="1"/>
          </p:cNvPicPr>
          <p:nvPr/>
        </p:nvPicPr>
        <p:blipFill>
          <a:blip r:embed="rId2"/>
          <a:stretch>
            <a:fillRect/>
          </a:stretch>
        </p:blipFill>
        <p:spPr>
          <a:xfrm>
            <a:off x="7750810" y="1226820"/>
            <a:ext cx="4236720" cy="4761230"/>
          </a:xfrm>
          <a:prstGeom prst="rect">
            <a:avLst/>
          </a:prstGeom>
        </p:spPr>
      </p:pic>
      <p:sp>
        <p:nvSpPr>
          <p:cNvPr id="8" name="文本框 7"/>
          <p:cNvSpPr txBox="1"/>
          <p:nvPr>
            <p:custDataLst>
              <p:tags r:id="rId3"/>
            </p:custDataLst>
          </p:nvPr>
        </p:nvSpPr>
        <p:spPr>
          <a:xfrm>
            <a:off x="407670" y="873760"/>
            <a:ext cx="10964545" cy="706755"/>
          </a:xfrm>
          <a:prstGeom prst="rect">
            <a:avLst/>
          </a:prstGeom>
          <a:noFill/>
        </p:spPr>
        <p:txBody>
          <a:bodyPr wrap="square" rtlCol="0">
            <a:spAutoFit/>
          </a:bodyPr>
          <a:p>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有效期1年，选课时有提示存在历史成绩的课程，可以不用重复购买。</a:t>
            </a:r>
            <a:endParaRPr lang="zh-CN" altLang="en-US" sz="2000" b="1" dirty="0">
              <a:latin typeface="微软雅黑" panose="020B0503020204020204" pitchFamily="34" charset="-122"/>
              <a:ea typeface="微软雅黑" panose="020B0503020204020204" pitchFamily="34" charset="-122"/>
            </a:endParaRPr>
          </a:p>
          <a:p>
            <a:endParaRPr lang="zh-CN" altLang="en-US" sz="20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历史成绩查询</a:t>
            </a:r>
            <a:endParaRPr lang="en-US" altLang="zh-CN" sz="2000" dirty="0"/>
          </a:p>
        </p:txBody>
      </p:sp>
      <p:pic>
        <p:nvPicPr>
          <p:cNvPr id="6" name="图片 5"/>
          <p:cNvPicPr>
            <a:picLocks noChangeAspect="1"/>
          </p:cNvPicPr>
          <p:nvPr/>
        </p:nvPicPr>
        <p:blipFill>
          <a:blip r:embed="rId1"/>
          <a:stretch>
            <a:fillRect/>
          </a:stretch>
        </p:blipFill>
        <p:spPr>
          <a:xfrm>
            <a:off x="445770" y="1986915"/>
            <a:ext cx="11300460" cy="3819525"/>
          </a:xfrm>
          <a:prstGeom prst="rect">
            <a:avLst/>
          </a:prstGeom>
        </p:spPr>
      </p:pic>
      <p:sp>
        <p:nvSpPr>
          <p:cNvPr id="2" name="文本框 1"/>
          <p:cNvSpPr txBox="1"/>
          <p:nvPr/>
        </p:nvSpPr>
        <p:spPr>
          <a:xfrm>
            <a:off x="497840" y="1146810"/>
            <a:ext cx="1044257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67995" y="233680"/>
            <a:ext cx="2990215" cy="546735"/>
          </a:xfrm>
        </p:spPr>
        <p:txBody>
          <a:bodyPr/>
          <a:p>
            <a:r>
              <a:rPr lang="zh-CN" altLang="en-US" sz="2000" dirty="0"/>
              <a:t>电脑端</a:t>
            </a:r>
            <a:r>
              <a:rPr lang="en-US" altLang="zh-CN" sz="2000" dirty="0"/>
              <a:t>-</a:t>
            </a:r>
            <a:r>
              <a:rPr lang="zh-CN" altLang="en-US" sz="2000" dirty="0"/>
              <a:t>学习界面</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351790" y="1174750"/>
            <a:ext cx="11191875" cy="47891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课件学习</a:t>
            </a:r>
            <a:endParaRPr lang="zh-CN" altLang="en-US" sz="2000" dirty="0"/>
          </a:p>
        </p:txBody>
      </p:sp>
      <p:pic>
        <p:nvPicPr>
          <p:cNvPr id="4" name="图片 3"/>
          <p:cNvPicPr>
            <a:picLocks noChangeAspect="1"/>
          </p:cNvPicPr>
          <p:nvPr/>
        </p:nvPicPr>
        <p:blipFill>
          <a:blip r:embed="rId1"/>
          <a:stretch>
            <a:fillRect/>
          </a:stretch>
        </p:blipFill>
        <p:spPr>
          <a:xfrm>
            <a:off x="407670" y="3074035"/>
            <a:ext cx="11139170" cy="3411855"/>
          </a:xfrm>
          <a:prstGeom prst="rect">
            <a:avLst/>
          </a:prstGeom>
        </p:spPr>
      </p:pic>
      <p:pic>
        <p:nvPicPr>
          <p:cNvPr id="7" name="图片 6"/>
          <p:cNvPicPr>
            <a:picLocks noChangeAspect="1"/>
          </p:cNvPicPr>
          <p:nvPr>
            <p:custDataLst>
              <p:tags r:id="rId2"/>
            </p:custDataLst>
          </p:nvPr>
        </p:nvPicPr>
        <p:blipFill>
          <a:blip r:embed="rId3"/>
          <a:stretch>
            <a:fillRect/>
          </a:stretch>
        </p:blipFill>
        <p:spPr>
          <a:xfrm>
            <a:off x="408305" y="1080135"/>
            <a:ext cx="11137900" cy="18954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图像采集</a:t>
            </a:r>
            <a:endParaRPr lang="zh-CN" altLang="en-US" sz="2000" dirty="0"/>
          </a:p>
        </p:txBody>
      </p:sp>
      <p:pic>
        <p:nvPicPr>
          <p:cNvPr id="6" name="图片 5"/>
          <p:cNvPicPr>
            <a:picLocks noChangeAspect="1"/>
          </p:cNvPicPr>
          <p:nvPr/>
        </p:nvPicPr>
        <p:blipFill>
          <a:blip r:embed="rId1"/>
          <a:stretch>
            <a:fillRect/>
          </a:stretch>
        </p:blipFill>
        <p:spPr>
          <a:xfrm>
            <a:off x="241301" y="2038330"/>
            <a:ext cx="3552240" cy="3420158"/>
          </a:xfrm>
          <a:prstGeom prst="rect">
            <a:avLst/>
          </a:prstGeom>
        </p:spPr>
      </p:pic>
      <p:pic>
        <p:nvPicPr>
          <p:cNvPr id="5" name="图片 4"/>
          <p:cNvPicPr>
            <a:picLocks noChangeAspect="1"/>
          </p:cNvPicPr>
          <p:nvPr/>
        </p:nvPicPr>
        <p:blipFill>
          <a:blip r:embed="rId2"/>
          <a:stretch>
            <a:fillRect/>
          </a:stretch>
        </p:blipFill>
        <p:spPr>
          <a:xfrm>
            <a:off x="7576290" y="2032615"/>
            <a:ext cx="4386007" cy="3413808"/>
          </a:xfrm>
          <a:prstGeom prst="rect">
            <a:avLst/>
          </a:prstGeom>
        </p:spPr>
      </p:pic>
      <p:pic>
        <p:nvPicPr>
          <p:cNvPr id="7" name="图片 6"/>
          <p:cNvPicPr>
            <a:picLocks noChangeAspect="1"/>
          </p:cNvPicPr>
          <p:nvPr/>
        </p:nvPicPr>
        <p:blipFill>
          <a:blip r:embed="rId3"/>
          <a:stretch>
            <a:fillRect/>
          </a:stretch>
        </p:blipFill>
        <p:spPr>
          <a:xfrm>
            <a:off x="3843707" y="2038330"/>
            <a:ext cx="3681782" cy="3432224"/>
          </a:xfrm>
          <a:prstGeom prst="rect">
            <a:avLst/>
          </a:prstGeom>
        </p:spPr>
      </p:pic>
      <p:sp>
        <p:nvSpPr>
          <p:cNvPr id="8" name="文本框 7"/>
          <p:cNvSpPr txBox="1"/>
          <p:nvPr>
            <p:custDataLst>
              <p:tags r:id="rId4"/>
            </p:custDataLst>
          </p:nvPr>
        </p:nvSpPr>
        <p:spPr>
          <a:xfrm>
            <a:off x="417195" y="10515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课件学习</a:t>
            </a:r>
            <a:endParaRPr lang="zh-CN" altLang="en-US" sz="2000" dirty="0"/>
          </a:p>
        </p:txBody>
      </p:sp>
      <p:sp>
        <p:nvSpPr>
          <p:cNvPr id="6" name="文本框 5"/>
          <p:cNvSpPr txBox="1"/>
          <p:nvPr/>
        </p:nvSpPr>
        <p:spPr>
          <a:xfrm>
            <a:off x="215268" y="887694"/>
            <a:ext cx="10287781" cy="922020"/>
          </a:xfrm>
          <a:prstGeom prst="rect">
            <a:avLst/>
          </a:prstGeom>
          <a:noFill/>
        </p:spPr>
        <p:txBody>
          <a:bodyPr wrap="square" rtlCol="0">
            <a:spAutoFit/>
          </a:bodyPr>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不要倍速播放、不要拖进度条快进，否则计时无效（播放过程中会随机弹出知识点测评）</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累计时长达标即可</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内容占位符 1"/>
          <p:cNvPicPr>
            <a:picLocks noChangeAspect="1"/>
          </p:cNvPicPr>
          <p:nvPr>
            <p:ph idx="4294967295"/>
            <p:custDataLst>
              <p:tags r:id="rId1"/>
            </p:custDataLst>
          </p:nvPr>
        </p:nvPicPr>
        <p:blipFill>
          <a:blip r:embed="rId2"/>
          <a:stretch>
            <a:fillRect/>
          </a:stretch>
        </p:blipFill>
        <p:spPr>
          <a:xfrm>
            <a:off x="407670" y="1809750"/>
            <a:ext cx="10554335" cy="4934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6" name="文本框 5"/>
          <p:cNvSpPr txBox="1"/>
          <p:nvPr/>
        </p:nvSpPr>
        <p:spPr>
          <a:xfrm>
            <a:off x="514985" y="1638300"/>
            <a:ext cx="10084435" cy="368300"/>
          </a:xfrm>
          <a:prstGeom prst="rect">
            <a:avLst/>
          </a:prstGeom>
          <a:noFill/>
        </p:spPr>
        <p:txBody>
          <a:bodyPr wrap="square" rtlCol="0" anchor="t">
            <a:spAutoFit/>
          </a:bodyPr>
          <a:p>
            <a:r>
              <a:rPr lang="en-US" altLang="zh-CN"/>
              <a:t>   </a:t>
            </a:r>
            <a:endParaRPr lang="zh-CN" altLang="en-US"/>
          </a:p>
        </p:txBody>
      </p:sp>
      <p:pic>
        <p:nvPicPr>
          <p:cNvPr id="3" name="图片 2"/>
          <p:cNvPicPr>
            <a:picLocks noChangeAspect="1"/>
          </p:cNvPicPr>
          <p:nvPr/>
        </p:nvPicPr>
        <p:blipFill>
          <a:blip r:embed="rId1"/>
          <a:srcRect l="536"/>
          <a:stretch>
            <a:fillRect/>
          </a:stretch>
        </p:blipFill>
        <p:spPr>
          <a:xfrm>
            <a:off x="1721485" y="1638935"/>
            <a:ext cx="8371205" cy="4721860"/>
          </a:xfrm>
          <a:prstGeom prst="rect">
            <a:avLst/>
          </a:prstGeom>
        </p:spPr>
      </p:pic>
      <p:sp>
        <p:nvSpPr>
          <p:cNvPr id="5" name="文本框 4"/>
          <p:cNvSpPr txBox="1"/>
          <p:nvPr/>
        </p:nvSpPr>
        <p:spPr>
          <a:xfrm>
            <a:off x="1480185" y="965835"/>
            <a:ext cx="9032240" cy="460375"/>
          </a:xfrm>
          <a:prstGeom prst="rect">
            <a:avLst/>
          </a:prstGeom>
          <a:noFill/>
        </p:spPr>
        <p:txBody>
          <a:bodyPr wrap="none" rtlCol="0" anchor="t">
            <a:spAutoFit/>
          </a:bodyPr>
          <a:p>
            <a:r>
              <a:rPr lang="zh-CN" altLang="en-US" sz="2400" b="1">
                <a:solidFill>
                  <a:srgbClr val="FF0000"/>
                </a:solidFill>
                <a:sym typeface="+mn-ea"/>
              </a:rPr>
              <a:t>课程最终成绩=过程性评价成绩×30% + 国家统考笔试成绩×70%。</a:t>
            </a:r>
            <a:endParaRPr lang="zh-CN" altLang="en-US" sz="2400" b="1">
              <a:solidFill>
                <a:srgbClr val="FF0000"/>
              </a:solidFill>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2" name="图片 1"/>
          <p:cNvPicPr>
            <a:picLocks noChangeAspect="1"/>
          </p:cNvPicPr>
          <p:nvPr/>
        </p:nvPicPr>
        <p:blipFill>
          <a:blip r:embed="rId1"/>
          <a:stretch>
            <a:fillRect/>
          </a:stretch>
        </p:blipFill>
        <p:spPr>
          <a:xfrm>
            <a:off x="210823" y="932145"/>
            <a:ext cx="11767987" cy="5657930"/>
          </a:xfrm>
          <a:prstGeom prst="rect">
            <a:avLst/>
          </a:prstGeom>
        </p:spPr>
      </p:pic>
      <p:pic>
        <p:nvPicPr>
          <p:cNvPr id="4" name="图片 3"/>
          <p:cNvPicPr>
            <a:picLocks noChangeAspect="1"/>
          </p:cNvPicPr>
          <p:nvPr/>
        </p:nvPicPr>
        <p:blipFill>
          <a:blip r:embed="rId2"/>
          <a:srcRect l="1029"/>
          <a:stretch>
            <a:fillRect/>
          </a:stretch>
        </p:blipFill>
        <p:spPr>
          <a:xfrm>
            <a:off x="216538" y="2381235"/>
            <a:ext cx="4949260" cy="4200584"/>
          </a:xfrm>
          <a:prstGeom prst="rect">
            <a:avLst/>
          </a:prstGeom>
        </p:spPr>
      </p:pic>
      <p:pic>
        <p:nvPicPr>
          <p:cNvPr id="5" name="图片 4"/>
          <p:cNvPicPr>
            <a:picLocks noChangeAspect="1"/>
          </p:cNvPicPr>
          <p:nvPr/>
        </p:nvPicPr>
        <p:blipFill>
          <a:blip r:embed="rId3"/>
          <a:srcRect l="687" t="1224"/>
          <a:stretch>
            <a:fillRect/>
          </a:stretch>
        </p:blipFill>
        <p:spPr>
          <a:xfrm>
            <a:off x="7021929" y="2440926"/>
            <a:ext cx="4956880" cy="414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7" name="图片 6"/>
          <p:cNvPicPr>
            <a:picLocks noChangeAspect="1"/>
          </p:cNvPicPr>
          <p:nvPr/>
        </p:nvPicPr>
        <p:blipFill>
          <a:blip r:embed="rId1"/>
          <a:stretch>
            <a:fillRect/>
          </a:stretch>
        </p:blipFill>
        <p:spPr>
          <a:xfrm>
            <a:off x="3833541" y="3179440"/>
            <a:ext cx="3883715" cy="3678607"/>
          </a:xfrm>
          <a:prstGeom prst="rect">
            <a:avLst/>
          </a:prstGeom>
        </p:spPr>
      </p:pic>
      <p:sp>
        <p:nvSpPr>
          <p:cNvPr id="8" name="文本框 7"/>
          <p:cNvSpPr txBox="1"/>
          <p:nvPr>
            <p:custDataLst>
              <p:tags r:id="rId2"/>
            </p:custDataLst>
          </p:nvPr>
        </p:nvSpPr>
        <p:spPr>
          <a:xfrm>
            <a:off x="417195" y="873760"/>
            <a:ext cx="10955020" cy="398780"/>
          </a:xfrm>
          <a:prstGeom prst="rect">
            <a:avLst/>
          </a:prstGeom>
          <a:noFill/>
        </p:spPr>
        <p:txBody>
          <a:bodyPr wrap="square" rtlCol="0">
            <a:spAutoFit/>
          </a:bodyPr>
          <a:p>
            <a:pPr algn="l">
              <a:buClrTx/>
              <a:buSzTx/>
              <a:buFontTx/>
            </a:pPr>
            <a:r>
              <a:rPr lang="zh-CN" altLang="en-US" sz="2000" b="1">
                <a:sym typeface="+mn-ea"/>
              </a:rPr>
              <a:t>完成知识点才能开启阶段测评</a:t>
            </a:r>
            <a:endParaRPr lang="zh-CN" altLang="en-US" sz="2000" b="1"/>
          </a:p>
        </p:txBody>
      </p:sp>
      <p:pic>
        <p:nvPicPr>
          <p:cNvPr id="4" name="图片 3"/>
          <p:cNvPicPr>
            <a:picLocks noChangeAspect="1"/>
          </p:cNvPicPr>
          <p:nvPr>
            <p:custDataLst>
              <p:tags r:id="rId3"/>
            </p:custDataLst>
          </p:nvPr>
        </p:nvPicPr>
        <p:blipFill>
          <a:blip r:embed="rId4"/>
          <a:stretch>
            <a:fillRect/>
          </a:stretch>
        </p:blipFill>
        <p:spPr>
          <a:xfrm>
            <a:off x="407670" y="1272540"/>
            <a:ext cx="10753090" cy="18446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sp>
        <p:nvSpPr>
          <p:cNvPr id="2" name="文本框 1"/>
          <p:cNvSpPr txBox="1"/>
          <p:nvPr/>
        </p:nvSpPr>
        <p:spPr>
          <a:xfrm>
            <a:off x="407670" y="780415"/>
            <a:ext cx="11036300" cy="368300"/>
          </a:xfrm>
          <a:prstGeom prst="rect">
            <a:avLst/>
          </a:prstGeom>
          <a:noFill/>
        </p:spPr>
        <p:txBody>
          <a:bodyPr wrap="square" rtlCol="0" anchor="t">
            <a:noAutofit/>
          </a:bodyPr>
          <a:p>
            <a:pPr algn="l">
              <a:buClrTx/>
              <a:buSzTx/>
              <a:buFontTx/>
            </a:pPr>
            <a:r>
              <a:rPr lang="zh-CN" altLang="en-US" sz="2000" b="1">
                <a:sym typeface="+mn-ea"/>
              </a:rPr>
              <a:t>每门课程有</a:t>
            </a:r>
            <a:r>
              <a:rPr lang="zh-CN" altLang="en-US" sz="2000" b="1">
                <a:solidFill>
                  <a:srgbClr val="FF0000"/>
                </a:solidFill>
                <a:sym typeface="+mn-ea"/>
              </a:rPr>
              <a:t>4套</a:t>
            </a:r>
            <a:r>
              <a:rPr lang="zh-CN" altLang="en-US" sz="2000" b="1">
                <a:sym typeface="+mn-ea"/>
              </a:rPr>
              <a:t>阶段测评， 每套阶段测评有</a:t>
            </a:r>
            <a:r>
              <a:rPr lang="zh-CN" altLang="en-US" sz="2000" b="1">
                <a:solidFill>
                  <a:srgbClr val="FF0000"/>
                </a:solidFill>
                <a:sym typeface="+mn-ea"/>
              </a:rPr>
              <a:t>2次</a:t>
            </a:r>
            <a:r>
              <a:rPr lang="zh-CN" altLang="en-US" sz="2000" b="1">
                <a:sym typeface="+mn-ea"/>
              </a:rPr>
              <a:t>考试机会，每次进入阶段测评需要人脸识别</a:t>
            </a:r>
            <a:endParaRPr lang="zh-CN" altLang="en-US" sz="2000" b="1">
              <a:sym typeface="+mn-ea"/>
            </a:endParaRPr>
          </a:p>
        </p:txBody>
      </p:sp>
      <p:pic>
        <p:nvPicPr>
          <p:cNvPr id="6" name="图片 5"/>
          <p:cNvPicPr>
            <a:picLocks noChangeAspect="1"/>
          </p:cNvPicPr>
          <p:nvPr>
            <p:custDataLst>
              <p:tags r:id="rId1"/>
            </p:custDataLst>
          </p:nvPr>
        </p:nvPicPr>
        <p:blipFill>
          <a:blip r:embed="rId2"/>
          <a:stretch>
            <a:fillRect/>
          </a:stretch>
        </p:blipFill>
        <p:spPr>
          <a:xfrm>
            <a:off x="520065" y="1148715"/>
            <a:ext cx="11285855" cy="19812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292860" y="3224530"/>
            <a:ext cx="9404985" cy="35763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136525" y="927100"/>
            <a:ext cx="11793855" cy="58369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10" name="图片 9"/>
          <p:cNvPicPr>
            <a:picLocks noChangeAspect="1"/>
          </p:cNvPicPr>
          <p:nvPr>
            <p:custDataLst>
              <p:tags r:id="rId1"/>
            </p:custDataLst>
          </p:nvPr>
        </p:nvPicPr>
        <p:blipFill>
          <a:blip r:embed="rId2"/>
          <a:srcRect l="1380" t="3857" r="1512" b="5143"/>
          <a:stretch>
            <a:fillRect/>
          </a:stretch>
        </p:blipFill>
        <p:spPr>
          <a:xfrm>
            <a:off x="2976922" y="1443959"/>
            <a:ext cx="6077036" cy="1213502"/>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498475" y="5156200"/>
            <a:ext cx="11195050" cy="1601470"/>
          </a:xfrm>
          <a:prstGeom prst="rect">
            <a:avLst/>
          </a:prstGeom>
        </p:spPr>
      </p:pic>
      <p:sp>
        <p:nvSpPr>
          <p:cNvPr id="5" name="文本框 4"/>
          <p:cNvSpPr txBox="1"/>
          <p:nvPr/>
        </p:nvSpPr>
        <p:spPr>
          <a:xfrm>
            <a:off x="292735" y="780415"/>
            <a:ext cx="11400155" cy="565150"/>
          </a:xfrm>
          <a:prstGeom prst="rect">
            <a:avLst/>
          </a:prstGeom>
          <a:noFill/>
        </p:spPr>
        <p:txBody>
          <a:bodyPr wrap="square" rtlCol="0" anchor="t">
            <a:noAutofit/>
          </a:bodyPr>
          <a:p>
            <a:pPr algn="l">
              <a:lnSpc>
                <a:spcPct val="130000"/>
              </a:lnSpc>
            </a:pPr>
            <a:r>
              <a:rPr lang="zh-CN" altLang="en-US" sz="1600" b="1">
                <a:sym typeface="+mn-ea"/>
              </a:rPr>
              <a:t>每套试卷提交之后可以不限次数从“</a:t>
            </a:r>
            <a:r>
              <a:rPr lang="zh-CN" altLang="en-US" sz="1600" b="1">
                <a:solidFill>
                  <a:srgbClr val="FF0000"/>
                </a:solidFill>
                <a:sym typeface="+mn-ea"/>
              </a:rPr>
              <a:t>考试记录</a:t>
            </a:r>
            <a:r>
              <a:rPr lang="zh-CN" altLang="en-US" sz="1600" b="1">
                <a:sym typeface="+mn-ea"/>
              </a:rPr>
              <a:t>”进入“</a:t>
            </a:r>
            <a:r>
              <a:rPr lang="zh-CN" altLang="en-US" sz="1600" b="1">
                <a:solidFill>
                  <a:srgbClr val="FF0000"/>
                </a:solidFill>
                <a:sym typeface="+mn-ea"/>
              </a:rPr>
              <a:t>查看答卷</a:t>
            </a:r>
            <a:r>
              <a:rPr lang="zh-CN" altLang="en-US" sz="1600" b="1">
                <a:sym typeface="+mn-ea"/>
              </a:rPr>
              <a:t>”查看错题，再点“</a:t>
            </a:r>
            <a:r>
              <a:rPr lang="zh-CN" altLang="en-US" sz="1600" b="1">
                <a:solidFill>
                  <a:srgbClr val="FF0000"/>
                </a:solidFill>
                <a:sym typeface="+mn-ea"/>
              </a:rPr>
              <a:t>继续考试</a:t>
            </a:r>
            <a:r>
              <a:rPr lang="zh-CN" altLang="en-US" sz="1600" b="1">
                <a:sym typeface="+mn-ea"/>
              </a:rPr>
              <a:t>”修改答案，直至取得理想分数，每套阶段测评取2次试卷里最高分作为成绩。</a:t>
            </a:r>
            <a:endParaRPr lang="zh-CN" altLang="en-US" sz="1600" b="1" dirty="0">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custDataLst>
              <p:tags r:id="rId5"/>
            </p:custDataLst>
          </p:nvPr>
        </p:nvPicPr>
        <p:blipFill>
          <a:blip r:embed="rId6"/>
          <a:stretch>
            <a:fillRect/>
          </a:stretch>
        </p:blipFill>
        <p:spPr>
          <a:xfrm>
            <a:off x="499110" y="2707005"/>
            <a:ext cx="11193780" cy="2311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sym typeface="+mn-ea"/>
              </a:rPr>
              <a:t>错题复习</a:t>
            </a:r>
            <a:endParaRPr lang="zh-CN" altLang="en-US" sz="2000" dirty="0">
              <a:sym typeface="+mn-ea"/>
            </a:endParaRPr>
          </a:p>
        </p:txBody>
      </p:sp>
      <p:sp>
        <p:nvSpPr>
          <p:cNvPr id="5" name="文本框 4"/>
          <p:cNvSpPr txBox="1"/>
          <p:nvPr/>
        </p:nvSpPr>
        <p:spPr>
          <a:xfrm>
            <a:off x="292735" y="780415"/>
            <a:ext cx="11400155" cy="565150"/>
          </a:xfrm>
          <a:prstGeom prst="rect">
            <a:avLst/>
          </a:prstGeom>
          <a:noFill/>
        </p:spPr>
        <p:txBody>
          <a:bodyPr wrap="square" rtlCol="0" anchor="t">
            <a:noAutofit/>
          </a:bodyPr>
          <a:p>
            <a:pPr algn="l">
              <a:lnSpc>
                <a:spcPct val="130000"/>
              </a:lnSpc>
            </a:pPr>
            <a:r>
              <a:rPr lang="zh-CN" altLang="en-US" sz="1600" b="1">
                <a:sym typeface="+mn-ea"/>
              </a:rPr>
              <a:t>点击</a:t>
            </a:r>
            <a:r>
              <a:rPr lang="en-US" altLang="zh-CN" sz="1600" b="1">
                <a:sym typeface="+mn-ea"/>
              </a:rPr>
              <a:t>“</a:t>
            </a:r>
            <a:r>
              <a:rPr lang="zh-CN" altLang="en-US" sz="1600" b="1">
                <a:sym typeface="+mn-ea"/>
              </a:rPr>
              <a:t>考试记录</a:t>
            </a:r>
            <a:r>
              <a:rPr lang="en-US" altLang="zh-CN" sz="1600" b="1">
                <a:sym typeface="+mn-ea"/>
              </a:rPr>
              <a:t>”-“</a:t>
            </a:r>
            <a:r>
              <a:rPr lang="zh-CN" altLang="en-US" sz="1600" b="1">
                <a:sym typeface="+mn-ea"/>
              </a:rPr>
              <a:t>查看答卷</a:t>
            </a:r>
            <a:r>
              <a:rPr lang="en-US" altLang="zh-CN" sz="1600" b="1">
                <a:sym typeface="+mn-ea"/>
              </a:rPr>
              <a:t>”</a:t>
            </a:r>
            <a:r>
              <a:rPr lang="zh-CN" altLang="en-US" sz="1600" b="1">
                <a:sym typeface="+mn-ea"/>
              </a:rPr>
              <a:t>，可将错题</a:t>
            </a:r>
            <a:r>
              <a:rPr lang="en-US" altLang="zh-CN" sz="1600" b="1">
                <a:sym typeface="+mn-ea"/>
              </a:rPr>
              <a:t>“</a:t>
            </a:r>
            <a:r>
              <a:rPr lang="zh-CN" altLang="en-US" sz="1600" b="1">
                <a:sym typeface="+mn-ea"/>
              </a:rPr>
              <a:t>加入错题本</a:t>
            </a:r>
            <a:r>
              <a:rPr lang="en-US" altLang="zh-CN" sz="1600" b="1">
                <a:sym typeface="+mn-ea"/>
              </a:rPr>
              <a:t>”</a:t>
            </a:r>
            <a:r>
              <a:rPr lang="zh-CN" altLang="en-US" sz="1600" b="1">
                <a:sym typeface="+mn-ea"/>
              </a:rPr>
              <a:t>，点击</a:t>
            </a:r>
            <a:r>
              <a:rPr lang="en-US" altLang="zh-CN" sz="1600" b="1">
                <a:sym typeface="+mn-ea"/>
              </a:rPr>
              <a:t>“</a:t>
            </a:r>
            <a:r>
              <a:rPr lang="zh-CN" altLang="en-US" sz="1600" b="1">
                <a:sym typeface="+mn-ea"/>
              </a:rPr>
              <a:t>错题复习</a:t>
            </a:r>
            <a:r>
              <a:rPr lang="en-US" altLang="zh-CN" sz="1600" b="1">
                <a:sym typeface="+mn-ea"/>
              </a:rPr>
              <a:t>”</a:t>
            </a:r>
            <a:r>
              <a:rPr lang="zh-CN" altLang="en-US" sz="1600" b="1">
                <a:sym typeface="+mn-ea"/>
              </a:rPr>
              <a:t>按钮可查看错题本</a:t>
            </a:r>
            <a:endParaRPr lang="zh-CN" altLang="en-US" sz="1600" b="1" dirty="0">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407670" y="3034030"/>
            <a:ext cx="7310120" cy="141605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407670" y="4493260"/>
            <a:ext cx="7309485" cy="2185035"/>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7717790" y="1263650"/>
            <a:ext cx="4338955" cy="5414010"/>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407670" y="1263650"/>
            <a:ext cx="7309485" cy="17703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综合测评</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387350" y="3250565"/>
            <a:ext cx="11416030" cy="221234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387350" y="1061085"/>
            <a:ext cx="11416030" cy="19716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微信公众号</a:t>
            </a:r>
            <a:r>
              <a:rPr lang="en-US" altLang="zh-CN" sz="2000" dirty="0"/>
              <a:t>-</a:t>
            </a:r>
            <a:r>
              <a:rPr lang="zh-CN" altLang="en-US" sz="2000" dirty="0"/>
              <a:t>成绩推送</a:t>
            </a:r>
            <a:endParaRPr lang="zh-CN" altLang="en-US" sz="2000" dirty="0"/>
          </a:p>
        </p:txBody>
      </p:sp>
      <p:sp>
        <p:nvSpPr>
          <p:cNvPr id="7" name="文本框 6"/>
          <p:cNvSpPr txBox="1"/>
          <p:nvPr/>
        </p:nvSpPr>
        <p:spPr>
          <a:xfrm>
            <a:off x="497840" y="1146810"/>
            <a:ext cx="10924540" cy="645160"/>
          </a:xfrm>
          <a:prstGeom prst="rect">
            <a:avLst/>
          </a:prstGeom>
          <a:noFill/>
        </p:spPr>
        <p:txBody>
          <a:bodyPr wrap="square" rtlCol="0" anchor="t">
            <a:spAutoFit/>
          </a:bodyPr>
          <a:p>
            <a:r>
              <a:rPr lang="zh-CN" altLang="en-US" b="1">
                <a:solidFill>
                  <a:schemeClr val="tx1"/>
                </a:solidFill>
              </a:rPr>
              <a:t>学生登录电脑端或</a:t>
            </a:r>
            <a:r>
              <a:rPr lang="en-US" altLang="zh-CN" b="1">
                <a:solidFill>
                  <a:schemeClr val="tx1"/>
                </a:solidFill>
              </a:rPr>
              <a:t>APP</a:t>
            </a:r>
            <a:r>
              <a:rPr lang="zh-CN" altLang="en-US" b="1">
                <a:solidFill>
                  <a:schemeClr val="tx1"/>
                </a:solidFill>
              </a:rPr>
              <a:t>将会弹出窗口提示，请扫描本人专属二维码，关注微信公众号，以免错过网学课程的定期成绩推送。</a:t>
            </a:r>
            <a:endParaRPr lang="zh-CN" altLang="en-US" b="1">
              <a:solidFill>
                <a:schemeClr val="tx1"/>
              </a:solidFill>
            </a:endParaRPr>
          </a:p>
        </p:txBody>
      </p:sp>
      <p:pic>
        <p:nvPicPr>
          <p:cNvPr id="5" name="图片 4"/>
          <p:cNvPicPr>
            <a:picLocks noChangeAspect="1"/>
          </p:cNvPicPr>
          <p:nvPr/>
        </p:nvPicPr>
        <p:blipFill>
          <a:blip r:embed="rId1"/>
          <a:stretch>
            <a:fillRect/>
          </a:stretch>
        </p:blipFill>
        <p:spPr>
          <a:xfrm>
            <a:off x="407670" y="1791970"/>
            <a:ext cx="3433445" cy="4550410"/>
          </a:xfrm>
          <a:prstGeom prst="rect">
            <a:avLst/>
          </a:prstGeom>
        </p:spPr>
      </p:pic>
      <p:pic>
        <p:nvPicPr>
          <p:cNvPr id="6" name="图片 5"/>
          <p:cNvPicPr>
            <a:picLocks noChangeAspect="1"/>
          </p:cNvPicPr>
          <p:nvPr/>
        </p:nvPicPr>
        <p:blipFill>
          <a:blip r:embed="rId2"/>
          <a:stretch>
            <a:fillRect/>
          </a:stretch>
        </p:blipFill>
        <p:spPr>
          <a:xfrm>
            <a:off x="4239260" y="1791970"/>
            <a:ext cx="2169160" cy="4550410"/>
          </a:xfrm>
          <a:prstGeom prst="rect">
            <a:avLst/>
          </a:prstGeom>
        </p:spPr>
      </p:pic>
      <p:pic>
        <p:nvPicPr>
          <p:cNvPr id="8" name="图片 7"/>
          <p:cNvPicPr>
            <a:picLocks noChangeAspect="1"/>
          </p:cNvPicPr>
          <p:nvPr/>
        </p:nvPicPr>
        <p:blipFill>
          <a:blip r:embed="rId3"/>
          <a:stretch>
            <a:fillRect/>
          </a:stretch>
        </p:blipFill>
        <p:spPr>
          <a:xfrm>
            <a:off x="6744335" y="1792605"/>
            <a:ext cx="3288030" cy="2076450"/>
          </a:xfrm>
          <a:prstGeom prst="rect">
            <a:avLst/>
          </a:prstGeom>
        </p:spPr>
      </p:pic>
      <p:pic>
        <p:nvPicPr>
          <p:cNvPr id="9" name="图片 8"/>
          <p:cNvPicPr>
            <a:picLocks noChangeAspect="1"/>
          </p:cNvPicPr>
          <p:nvPr/>
        </p:nvPicPr>
        <p:blipFill>
          <a:blip r:embed="rId4"/>
          <a:stretch>
            <a:fillRect/>
          </a:stretch>
        </p:blipFill>
        <p:spPr>
          <a:xfrm>
            <a:off x="6744335" y="3963035"/>
            <a:ext cx="3288665" cy="23793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zh-CN" sz="2000" dirty="0"/>
              <a:t>报名、学习时间</a:t>
            </a:r>
            <a:endParaRPr lang="zh-CN" altLang="zh-CN" sz="2000" dirty="0"/>
          </a:p>
        </p:txBody>
      </p:sp>
      <p:sp>
        <p:nvSpPr>
          <p:cNvPr id="3" name="TextBox 2"/>
          <p:cNvSpPr txBox="1"/>
          <p:nvPr/>
        </p:nvSpPr>
        <p:spPr>
          <a:xfrm>
            <a:off x="627380" y="1035050"/>
            <a:ext cx="10411460" cy="5262245"/>
          </a:xfrm>
          <a:prstGeom prst="rect">
            <a:avLst/>
          </a:prstGeom>
          <a:noFill/>
        </p:spPr>
        <p:txBody>
          <a:bodyPr wrap="square" rtlCol="0">
            <a:spAutoFit/>
          </a:bodyPr>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报名截止时间：</a:t>
            </a:r>
            <a:r>
              <a:rPr lang="en-US" altLang="zh-CN" sz="2400" dirty="0" smtClean="0">
                <a:solidFill>
                  <a:schemeClr val="tx1"/>
                </a:solidFill>
                <a:latin typeface="微软雅黑" panose="020B0503020204020204" pitchFamily="34" charset="-122"/>
                <a:ea typeface="微软雅黑" panose="020B0503020204020204" pitchFamily="34" charset="-122"/>
              </a:rPr>
              <a:t>3</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17</a:t>
            </a:r>
            <a:r>
              <a:rPr lang="zh-CN" altLang="en-US" sz="2400" dirty="0" smtClean="0">
                <a:solidFill>
                  <a:schemeClr val="tx1"/>
                </a:solidFill>
                <a:latin typeface="微软雅黑" panose="020B0503020204020204" pitchFamily="34" charset="-122"/>
                <a:ea typeface="微软雅黑" panose="020B0503020204020204" pitchFamily="34" charset="-122"/>
              </a:rPr>
              <a:t>日</a:t>
            </a:r>
            <a:endParaRPr lang="en-US" altLang="zh-CN"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学习截止时间：</a:t>
            </a:r>
            <a:r>
              <a:rPr lang="en-US" sz="2400" dirty="0" smtClean="0">
                <a:solidFill>
                  <a:schemeClr val="tx1"/>
                </a:solidFill>
                <a:latin typeface="微软雅黑" panose="020B0503020204020204" pitchFamily="34" charset="-122"/>
                <a:ea typeface="微软雅黑" panose="020B0503020204020204" pitchFamily="34" charset="-122"/>
              </a:rPr>
              <a:t>4</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12</a:t>
            </a:r>
            <a:r>
              <a:rPr lang="zh-CN" altLang="en-US" sz="2400" dirty="0" smtClean="0">
                <a:solidFill>
                  <a:schemeClr val="tx1"/>
                </a:solidFill>
                <a:latin typeface="微软雅黑" panose="020B0503020204020204" pitchFamily="34" charset="-122"/>
                <a:ea typeface="微软雅黑" panose="020B0503020204020204" pitchFamily="34" charset="-122"/>
              </a:rPr>
              <a:t>日（统考笔试之前）</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综合测评：一般在笔试前两周统一开放，具体以实际通知为准。</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网学成绩有效期：一年（连续</a:t>
            </a:r>
            <a:r>
              <a:rPr lang="en-US" altLang="zh-CN" sz="2400" dirty="0" smtClean="0">
                <a:solidFill>
                  <a:schemeClr val="tx1"/>
                </a:solidFill>
                <a:latin typeface="微软雅黑" panose="020B0503020204020204" pitchFamily="34" charset="-122"/>
                <a:ea typeface="微软雅黑" panose="020B0503020204020204" pitchFamily="34" charset="-122"/>
              </a:rPr>
              <a:t>2</a:t>
            </a:r>
            <a:r>
              <a:rPr lang="zh-CN" altLang="en-US" sz="2400" dirty="0" smtClean="0">
                <a:solidFill>
                  <a:schemeClr val="tx1"/>
                </a:solidFill>
                <a:latin typeface="微软雅黑" panose="020B0503020204020204" pitchFamily="34" charset="-122"/>
                <a:ea typeface="微软雅黑" panose="020B0503020204020204" pitchFamily="34" charset="-122"/>
              </a:rPr>
              <a:t>个考期）</a:t>
            </a:r>
            <a:endParaRPr lang="en-US" altLang="zh-CN" sz="2400" dirty="0">
              <a:solidFill>
                <a:srgbClr val="FF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latin typeface="微软雅黑" panose="020B0503020204020204" pitchFamily="34" charset="-122"/>
                <a:ea typeface="微软雅黑" panose="020B0503020204020204" pitchFamily="34" charset="-122"/>
              </a:rPr>
              <a:t>网学报名咨询及学习过程中的技术支持：</a:t>
            </a:r>
            <a:endParaRPr lang="zh-CN" altLang="en-US" sz="2400" dirty="0" smtClean="0">
              <a:latin typeface="微软雅黑" panose="020B0503020204020204" pitchFamily="34" charset="-122"/>
              <a:ea typeface="微软雅黑" panose="020B0503020204020204" pitchFamily="34" charset="-122"/>
            </a:endParaRPr>
          </a:p>
          <a:p>
            <a:pPr indent="0">
              <a:lnSpc>
                <a:spcPct val="200000"/>
              </a:lnSpc>
              <a:buFont typeface="Wingdings" panose="05000000000000000000" charset="0"/>
              <a:buNone/>
            </a:pPr>
            <a:r>
              <a:rPr lang="en-US" altLang="zh-CN" sz="2400" b="1" dirty="0" smtClean="0">
                <a:solidFill>
                  <a:srgbClr val="C00000"/>
                </a:solidFill>
                <a:latin typeface="微软雅黑" panose="020B0503020204020204" pitchFamily="34" charset="-122"/>
                <a:ea typeface="微软雅黑" panose="020B0503020204020204" pitchFamily="34" charset="-122"/>
              </a:rPr>
              <a:t>0591-87722957  18960963957</a:t>
            </a:r>
            <a:r>
              <a:rPr lang="zh-CN" altLang="en-US" sz="2400" b="1" dirty="0" smtClean="0">
                <a:solidFill>
                  <a:srgbClr val="C00000"/>
                </a:solidFill>
                <a:latin typeface="微软雅黑" panose="020B0503020204020204" pitchFamily="34" charset="-122"/>
                <a:ea typeface="微软雅黑" panose="020B0503020204020204" pitchFamily="34" charset="-122"/>
              </a:rPr>
              <a:t>（微信同）</a:t>
            </a:r>
            <a:r>
              <a:rPr lang="en-US" altLang="zh-CN" sz="2400" b="1" dirty="0" smtClean="0">
                <a:solidFill>
                  <a:srgbClr val="C00000"/>
                </a:solidFill>
                <a:latin typeface="微软雅黑" panose="020B0503020204020204" pitchFamily="34" charset="-122"/>
                <a:ea typeface="微软雅黑" panose="020B0503020204020204" pitchFamily="34" charset="-122"/>
              </a:rPr>
              <a:t> 18506010829</a:t>
            </a:r>
            <a:r>
              <a:rPr lang="zh-CN" altLang="en-US"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微信同</a:t>
            </a:r>
            <a:r>
              <a:rPr lang="zh-CN" altLang="en-US"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b="1" dirty="0" smtClean="0">
                <a:latin typeface="微软雅黑" panose="020B0503020204020204" pitchFamily="34" charset="-122"/>
                <a:ea typeface="微软雅黑" panose="020B0503020204020204" pitchFamily="34" charset="-122"/>
              </a:rPr>
              <a:t>注：有问题请一定要及时添加工作微信</a:t>
            </a:r>
            <a:r>
              <a:rPr lang="zh-CN" altLang="en-US" sz="2400" b="1" dirty="0" smtClean="0">
                <a:latin typeface="微软雅黑" panose="020B0503020204020204" pitchFamily="34" charset="-122"/>
                <a:ea typeface="微软雅黑" panose="020B0503020204020204" pitchFamily="34" charset="-122"/>
              </a:rPr>
              <a:t>反馈沟通！！！</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过程性评价学习内容</a:t>
            </a:r>
            <a:endParaRPr lang="zh-CN" altLang="en-US" dirty="0" smtClean="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6171" t="14265" r="5252" b="16835"/>
          <a:stretch>
            <a:fillRect/>
          </a:stretch>
        </p:blipFill>
        <p:spPr>
          <a:xfrm>
            <a:off x="1057275" y="2980690"/>
            <a:ext cx="9537700" cy="2988945"/>
          </a:xfrm>
          <a:prstGeom prst="rect">
            <a:avLst/>
          </a:prstGeom>
        </p:spPr>
      </p:pic>
      <p:sp>
        <p:nvSpPr>
          <p:cNvPr id="7" name="文本框 6"/>
          <p:cNvSpPr txBox="1"/>
          <p:nvPr/>
        </p:nvSpPr>
        <p:spPr>
          <a:xfrm>
            <a:off x="922655" y="1622425"/>
            <a:ext cx="9806305" cy="922020"/>
          </a:xfrm>
          <a:prstGeom prst="rect">
            <a:avLst/>
          </a:prstGeom>
          <a:noFill/>
        </p:spPr>
        <p:txBody>
          <a:bodyPr wrap="square" rtlCol="0" anchor="t">
            <a:spAutoFit/>
          </a:bodyPr>
          <a:p>
            <a:r>
              <a:rPr lang="zh-CN" altLang="en-US"/>
              <a:t>过程性评价内容由网上课程学习、阶段测评、综合测评三部分组成，各部分所占分值的比例为：</a:t>
            </a:r>
            <a:endParaRPr lang="zh-CN" altLang="en-US"/>
          </a:p>
          <a:p>
            <a:endParaRPr lang="zh-CN" altLang="en-US"/>
          </a:p>
          <a:p>
            <a:r>
              <a:rPr lang="zh-CN" altLang="en-US"/>
              <a:t>课程学习占30%，阶段测评占30%，综合测评占40%，具体评分标准如下图所示。</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登陆网址</a:t>
            </a:r>
            <a:endParaRPr lang="zh-CN" altLang="en-US" sz="2000"/>
          </a:p>
        </p:txBody>
      </p:sp>
      <p:sp>
        <p:nvSpPr>
          <p:cNvPr id="3" name="文本框 2"/>
          <p:cNvSpPr txBox="1"/>
          <p:nvPr/>
        </p:nvSpPr>
        <p:spPr>
          <a:xfrm>
            <a:off x="807085" y="888365"/>
            <a:ext cx="9631045" cy="398780"/>
          </a:xfrm>
          <a:prstGeom prst="rect">
            <a:avLst/>
          </a:prstGeom>
          <a:noFill/>
        </p:spPr>
        <p:txBody>
          <a:bodyPr wrap="square" rtlCol="0" anchor="t">
            <a:spAutoFit/>
          </a:bodyPr>
          <a:p>
            <a:r>
              <a:rPr lang="zh-CN" altLang="en-US" sz="2000" b="1">
                <a:solidFill>
                  <a:srgbClr val="FF0000"/>
                </a:solidFill>
              </a:rPr>
              <a:t>https://jmugk.edu-xl.com/Index/PortalNew</a:t>
            </a:r>
            <a:endParaRPr lang="zh-CN" altLang="en-US" sz="2000" b="1">
              <a:solidFill>
                <a:srgbClr val="FF0000"/>
              </a:solidFill>
            </a:endParaRPr>
          </a:p>
        </p:txBody>
      </p:sp>
      <p:pic>
        <p:nvPicPr>
          <p:cNvPr id="4" name="图片 3"/>
          <p:cNvPicPr>
            <a:picLocks noChangeAspect="1"/>
          </p:cNvPicPr>
          <p:nvPr/>
        </p:nvPicPr>
        <p:blipFill>
          <a:blip r:embed="rId1"/>
          <a:stretch>
            <a:fillRect/>
          </a:stretch>
        </p:blipFill>
        <p:spPr>
          <a:xfrm>
            <a:off x="271145" y="1422400"/>
            <a:ext cx="11650345" cy="4916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注册入口</a:t>
            </a:r>
            <a:endParaRPr lang="zh-CN" altLang="en-US" sz="2000"/>
          </a:p>
        </p:txBody>
      </p:sp>
      <p:pic>
        <p:nvPicPr>
          <p:cNvPr id="3" name="图片 2"/>
          <p:cNvPicPr>
            <a:picLocks noChangeAspect="1"/>
          </p:cNvPicPr>
          <p:nvPr/>
        </p:nvPicPr>
        <p:blipFill>
          <a:blip r:embed="rId1"/>
          <a:stretch>
            <a:fillRect/>
          </a:stretch>
        </p:blipFill>
        <p:spPr>
          <a:xfrm>
            <a:off x="417195" y="1513840"/>
            <a:ext cx="7705725" cy="5219700"/>
          </a:xfrm>
          <a:prstGeom prst="rect">
            <a:avLst/>
          </a:prstGeom>
        </p:spPr>
      </p:pic>
      <p:sp>
        <p:nvSpPr>
          <p:cNvPr id="5" name="文本框 4"/>
          <p:cNvSpPr txBox="1"/>
          <p:nvPr/>
        </p:nvSpPr>
        <p:spPr>
          <a:xfrm>
            <a:off x="417195" y="873760"/>
            <a:ext cx="10955020" cy="706755"/>
          </a:xfrm>
          <a:prstGeom prst="rect">
            <a:avLst/>
          </a:prstGeom>
          <a:noFill/>
        </p:spPr>
        <p:txBody>
          <a:bodyPr wrap="square" rtlCol="0">
            <a:spAutoFit/>
          </a:bodyPr>
          <a:p>
            <a:r>
              <a:rPr lang="zh-CN" altLang="en-US" sz="2000" b="1">
                <a:sym typeface="+mn-ea"/>
              </a:rPr>
              <a:t>点击注册入口，请认真阅读报名须知后，点击我已阅读，填写完整的报名信息，提交成功后自动生成账号密码，账号密码都为身份证号码。</a:t>
            </a:r>
            <a:endParaRPr lang="zh-CN" altLang="en-US" sz="2000" b="1"/>
          </a:p>
        </p:txBody>
      </p:sp>
      <p:pic>
        <p:nvPicPr>
          <p:cNvPr id="6" name="图片 5"/>
          <p:cNvPicPr>
            <a:picLocks noChangeAspect="1"/>
          </p:cNvPicPr>
          <p:nvPr>
            <p:custDataLst>
              <p:tags r:id="rId2"/>
            </p:custDataLst>
          </p:nvPr>
        </p:nvPicPr>
        <p:blipFill>
          <a:blip r:embed="rId3"/>
          <a:stretch>
            <a:fillRect/>
          </a:stretch>
        </p:blipFill>
        <p:spPr>
          <a:xfrm>
            <a:off x="8123555" y="1513840"/>
            <a:ext cx="3806190" cy="5219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下载安装</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207648" y="1271874"/>
            <a:ext cx="3476039" cy="3419523"/>
          </a:xfrm>
          <a:prstGeom prst="rect">
            <a:avLst/>
          </a:prstGeom>
        </p:spPr>
      </p:pic>
      <p:sp>
        <p:nvSpPr>
          <p:cNvPr id="7" name="文本框 6"/>
          <p:cNvSpPr txBox="1"/>
          <p:nvPr/>
        </p:nvSpPr>
        <p:spPr>
          <a:xfrm>
            <a:off x="589306" y="4775219"/>
            <a:ext cx="2468880" cy="1014730"/>
          </a:xfrm>
          <a:prstGeom prst="rect">
            <a:avLst/>
          </a:prstGeom>
          <a:noFill/>
        </p:spPr>
        <p:txBody>
          <a:bodyPr wrap="non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custDataLst>
              <p:tags r:id="rId3"/>
            </p:custDataLst>
          </p:nvPr>
        </p:nvPicPr>
        <p:blipFill>
          <a:blip r:embed="rId4"/>
          <a:srcRect l="1056" t="1953"/>
          <a:stretch>
            <a:fillRect/>
          </a:stretch>
        </p:blipFill>
        <p:spPr>
          <a:xfrm>
            <a:off x="4577715" y="1271905"/>
            <a:ext cx="4225925" cy="3346450"/>
          </a:xfrm>
          <a:prstGeom prst="rect">
            <a:avLst/>
          </a:prstGeom>
        </p:spPr>
      </p:pic>
      <p:sp>
        <p:nvSpPr>
          <p:cNvPr id="10" name="文本框 9"/>
          <p:cNvSpPr txBox="1"/>
          <p:nvPr/>
        </p:nvSpPr>
        <p:spPr>
          <a:xfrm>
            <a:off x="5228653" y="4691399"/>
            <a:ext cx="2427004" cy="1476375"/>
          </a:xfrm>
          <a:prstGeom prst="rect">
            <a:avLst/>
          </a:prstGeom>
          <a:noFill/>
        </p:spPr>
        <p:txBody>
          <a:bodyPr wrap="squar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苹果手机需要设置信任后才能使用</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（详细步骤见第</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951304" y="5005724"/>
            <a:ext cx="2994025" cy="1014730"/>
          </a:xfrm>
          <a:prstGeom prst="rect">
            <a:avLst/>
          </a:prstGeom>
          <a:noFill/>
        </p:spPr>
        <p:txBody>
          <a:bodyPr wrap="none" rtlCol="0">
            <a:spAutoFit/>
          </a:bodyPr>
          <a:p>
            <a:pPr algn="ctr">
              <a:lnSpc>
                <a:spcPct val="150000"/>
              </a:lnSpc>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右上角扫码验证学校</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二维码</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126855" y="1271905"/>
            <a:ext cx="2958465" cy="33464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p:nvPr/>
        </p:nvSpPr>
        <p:spPr>
          <a:xfrm>
            <a:off x="1594543" y="437394"/>
            <a:ext cx="9096002" cy="583565"/>
          </a:xfrm>
          <a:prstGeom prst="rect">
            <a:avLst/>
          </a:prstGeom>
          <a:noFill/>
        </p:spPr>
        <p:txBody>
          <a:bodyPr wrap="square" rtlCol="0">
            <a:spAutoFit/>
          </a:bodyPr>
          <a:p>
            <a:pPr algn="ctr"/>
            <a:r>
              <a:rPr lang="zh-CN" altLang="en-US" sz="3200" b="1" dirty="0">
                <a:latin typeface="微软雅黑" panose="020B0503020204020204" pitchFamily="34" charset="-122"/>
                <a:ea typeface="微软雅黑" panose="020B0503020204020204" pitchFamily="34" charset="-122"/>
              </a:rPr>
              <a:t>IOS客户端（苹果手机）</a:t>
            </a:r>
            <a:endParaRPr lang="zh-CN" altLang="en-US" sz="3200" b="1" dirty="0">
              <a:latin typeface="微软雅黑" panose="020B0503020204020204" pitchFamily="34" charset="-122"/>
              <a:ea typeface="微软雅黑" panose="020B0503020204020204" pitchFamily="34" charset="-122"/>
            </a:endParaRPr>
          </a:p>
        </p:txBody>
      </p:sp>
      <p:sp>
        <p:nvSpPr>
          <p:cNvPr id="5" name="文本框 10"/>
          <p:cNvSpPr txBox="1"/>
          <p:nvPr/>
        </p:nvSpPr>
        <p:spPr>
          <a:xfrm>
            <a:off x="1548186" y="5734008"/>
            <a:ext cx="9096002"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先       </a:t>
            </a:r>
            <a:r>
              <a:rPr lang="zh-CN" altLang="en-US" sz="2000" b="1" dirty="0">
                <a:solidFill>
                  <a:srgbClr val="FF0000"/>
                </a:solidFill>
                <a:latin typeface="微软雅黑" panose="020B0503020204020204" pitchFamily="34" charset="-122"/>
                <a:ea typeface="微软雅黑" panose="020B0503020204020204" pitchFamily="34" charset="-122"/>
              </a:rPr>
              <a:t>下载安装</a:t>
            </a:r>
            <a:r>
              <a:rPr lang="en-US" altLang="zh-CN" sz="2000" b="1" dirty="0">
                <a:solidFill>
                  <a:srgbClr val="FF0000"/>
                </a:solidFill>
                <a:latin typeface="微软雅黑" panose="020B0503020204020204" pitchFamily="34" charset="-122"/>
                <a:ea typeface="微软雅黑" panose="020B0503020204020204" pitchFamily="34" charset="-122"/>
              </a:rPr>
              <a:t>APP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再     </a:t>
            </a:r>
            <a:r>
              <a:rPr lang="zh-CN" altLang="en-US" sz="2000" b="1" dirty="0">
                <a:solidFill>
                  <a:srgbClr val="FF0000"/>
                </a:solidFill>
                <a:latin typeface="微软雅黑" panose="020B0503020204020204" pitchFamily="34" charset="-122"/>
                <a:ea typeface="微软雅黑" panose="020B0503020204020204" pitchFamily="34" charset="-122"/>
              </a:rPr>
              <a:t>设置信任</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rcRect l="5954" r="13123"/>
          <a:stretch>
            <a:fillRect/>
          </a:stretch>
        </p:blipFill>
        <p:spPr>
          <a:xfrm>
            <a:off x="152402" y="1563344"/>
            <a:ext cx="2513366" cy="3953566"/>
          </a:xfrm>
          <a:prstGeom prst="rect">
            <a:avLst/>
          </a:prstGeom>
        </p:spPr>
      </p:pic>
      <p:pic>
        <p:nvPicPr>
          <p:cNvPr id="7" name="图片 6"/>
          <p:cNvPicPr>
            <a:picLocks noChangeAspect="1"/>
          </p:cNvPicPr>
          <p:nvPr/>
        </p:nvPicPr>
        <p:blipFill>
          <a:blip r:embed="rId2"/>
          <a:stretch>
            <a:fillRect/>
          </a:stretch>
        </p:blipFill>
        <p:spPr>
          <a:xfrm>
            <a:off x="2861350" y="1563344"/>
            <a:ext cx="2793405" cy="3960551"/>
          </a:xfrm>
          <a:prstGeom prst="rect">
            <a:avLst/>
          </a:prstGeom>
        </p:spPr>
      </p:pic>
      <p:pic>
        <p:nvPicPr>
          <p:cNvPr id="8" name="图片 7"/>
          <p:cNvPicPr>
            <a:picLocks noChangeAspect="1"/>
          </p:cNvPicPr>
          <p:nvPr/>
        </p:nvPicPr>
        <p:blipFill>
          <a:blip r:embed="rId3"/>
          <a:srcRect r="934"/>
          <a:stretch>
            <a:fillRect/>
          </a:stretch>
        </p:blipFill>
        <p:spPr>
          <a:xfrm>
            <a:off x="5864308" y="1563344"/>
            <a:ext cx="2891196" cy="3960551"/>
          </a:xfrm>
          <a:prstGeom prst="rect">
            <a:avLst/>
          </a:prstGeom>
        </p:spPr>
      </p:pic>
      <p:pic>
        <p:nvPicPr>
          <p:cNvPr id="9" name="图片 8"/>
          <p:cNvPicPr>
            <a:picLocks noChangeAspect="1"/>
          </p:cNvPicPr>
          <p:nvPr/>
        </p:nvPicPr>
        <p:blipFill>
          <a:blip r:embed="rId4"/>
          <a:stretch>
            <a:fillRect/>
          </a:stretch>
        </p:blipFill>
        <p:spPr>
          <a:xfrm>
            <a:off x="8963152" y="1562709"/>
            <a:ext cx="2933107" cy="3961821"/>
          </a:xfrm>
          <a:prstGeom prst="rect">
            <a:avLst/>
          </a:prstGeom>
        </p:spPr>
      </p:pic>
      <p:sp>
        <p:nvSpPr>
          <p:cNvPr id="2" name="文本框 10"/>
          <p:cNvSpPr txBox="1"/>
          <p:nvPr/>
        </p:nvSpPr>
        <p:spPr>
          <a:xfrm>
            <a:off x="1595176" y="6229943"/>
            <a:ext cx="9096002" cy="398780"/>
          </a:xfrm>
          <a:prstGeom prst="rect">
            <a:avLst/>
          </a:prstGeom>
          <a:noFill/>
        </p:spPr>
        <p:txBody>
          <a:bodyPr wrap="square" rtlCol="0">
            <a:spAutoFit/>
          </a:bodyPr>
          <a:p>
            <a:pPr algn="ctr"/>
            <a:r>
              <a:rPr lang="zh-CN" sz="2000" b="1" dirty="0">
                <a:latin typeface="微软雅黑" panose="020B0503020204020204" pitchFamily="34" charset="-122"/>
                <a:ea typeface="微软雅黑" panose="020B0503020204020204" pitchFamily="34" charset="-122"/>
              </a:rPr>
              <a:t>设置</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通用</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设备管理</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信任自考教育云课堂</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登录</a:t>
            </a:r>
            <a:endParaRPr lang="zh-CN" altLang="en-US" sz="2000" dirty="0"/>
          </a:p>
        </p:txBody>
      </p:sp>
      <p:pic>
        <p:nvPicPr>
          <p:cNvPr id="5" name="图片 4"/>
          <p:cNvPicPr>
            <a:picLocks noChangeAspect="1"/>
          </p:cNvPicPr>
          <p:nvPr/>
        </p:nvPicPr>
        <p:blipFill>
          <a:blip r:embed="rId1"/>
          <a:stretch>
            <a:fillRect/>
          </a:stretch>
        </p:blipFill>
        <p:spPr>
          <a:xfrm>
            <a:off x="4577715" y="1417955"/>
            <a:ext cx="2541905" cy="5228590"/>
          </a:xfrm>
          <a:prstGeom prst="rect">
            <a:avLst/>
          </a:prstGeom>
        </p:spPr>
      </p:pic>
      <p:pic>
        <p:nvPicPr>
          <p:cNvPr id="4" name="图片 3"/>
          <p:cNvPicPr>
            <a:picLocks noChangeAspect="1"/>
          </p:cNvPicPr>
          <p:nvPr/>
        </p:nvPicPr>
        <p:blipFill>
          <a:blip r:embed="rId2"/>
          <a:stretch>
            <a:fillRect/>
          </a:stretch>
        </p:blipFill>
        <p:spPr>
          <a:xfrm>
            <a:off x="967740" y="1417955"/>
            <a:ext cx="2406015" cy="5281930"/>
          </a:xfrm>
          <a:prstGeom prst="rect">
            <a:avLst/>
          </a:prstGeom>
        </p:spPr>
      </p:pic>
      <p:sp>
        <p:nvSpPr>
          <p:cNvPr id="10" name="文本框 9"/>
          <p:cNvSpPr txBox="1"/>
          <p:nvPr/>
        </p:nvSpPr>
        <p:spPr>
          <a:xfrm>
            <a:off x="1362075" y="989965"/>
            <a:ext cx="1562100" cy="368300"/>
          </a:xfrm>
          <a:prstGeom prst="rect">
            <a:avLst/>
          </a:prstGeom>
          <a:noFill/>
        </p:spPr>
        <p:txBody>
          <a:bodyPr wrap="none" rtlCol="0">
            <a:spAutoFit/>
          </a:bodyPr>
          <a:p>
            <a:r>
              <a:rPr lang="zh-CN" altLang="en-US" b="1"/>
              <a:t>扫码验证学校</a:t>
            </a:r>
            <a:endParaRPr lang="zh-CN" altLang="en-US" b="1"/>
          </a:p>
        </p:txBody>
      </p:sp>
      <p:sp>
        <p:nvSpPr>
          <p:cNvPr id="13" name="文本框 12"/>
          <p:cNvSpPr txBox="1"/>
          <p:nvPr/>
        </p:nvSpPr>
        <p:spPr>
          <a:xfrm>
            <a:off x="5130800" y="989965"/>
            <a:ext cx="1562100" cy="368300"/>
          </a:xfrm>
          <a:prstGeom prst="rect">
            <a:avLst/>
          </a:prstGeom>
          <a:noFill/>
        </p:spPr>
        <p:txBody>
          <a:bodyPr wrap="none" rtlCol="0">
            <a:spAutoFit/>
          </a:bodyPr>
          <a:p>
            <a:r>
              <a:rPr lang="zh-CN" altLang="en-US" b="1"/>
              <a:t>账号密码登陆</a:t>
            </a:r>
            <a:endParaRPr lang="zh-CN" altLang="en-US" b="1"/>
          </a:p>
        </p:txBody>
      </p:sp>
      <p:sp>
        <p:nvSpPr>
          <p:cNvPr id="14" name="文本框 13"/>
          <p:cNvSpPr txBox="1"/>
          <p:nvPr/>
        </p:nvSpPr>
        <p:spPr>
          <a:xfrm>
            <a:off x="8899525" y="989965"/>
            <a:ext cx="1562100" cy="368300"/>
          </a:xfrm>
          <a:prstGeom prst="rect">
            <a:avLst/>
          </a:prstGeom>
          <a:noFill/>
        </p:spPr>
        <p:txBody>
          <a:bodyPr wrap="none" rtlCol="0">
            <a:spAutoFit/>
          </a:bodyPr>
          <a:p>
            <a:r>
              <a:rPr lang="zh-CN" altLang="en-US" b="1"/>
              <a:t>核对个人信息</a:t>
            </a:r>
            <a:endParaRPr lang="zh-CN" altLang="en-US" b="1"/>
          </a:p>
        </p:txBody>
      </p:sp>
      <p:pic>
        <p:nvPicPr>
          <p:cNvPr id="3" name="图片 2"/>
          <p:cNvPicPr>
            <a:picLocks noChangeAspect="1"/>
          </p:cNvPicPr>
          <p:nvPr/>
        </p:nvPicPr>
        <p:blipFill>
          <a:blip r:embed="rId3"/>
          <a:stretch>
            <a:fillRect/>
          </a:stretch>
        </p:blipFill>
        <p:spPr>
          <a:xfrm>
            <a:off x="8223250" y="1417955"/>
            <a:ext cx="2914650" cy="522922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UNIT_PLACING_PICTURE_USER_VIEWPORT" val="{&quot;height&quot;:7792,&quot;width&quot;:3628}"/>
</p:tagLst>
</file>

<file path=ppt/tags/tag16.xml><?xml version="1.0" encoding="utf-8"?>
<p:tagLst xmlns:p="http://schemas.openxmlformats.org/presentationml/2006/main">
  <p:tag name="KSO_WM_UNIT_PLACING_PICTURE_USER_VIEWPORT" val="{&quot;height&quot;:7792,&quot;width&quot;:3916}"/>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3517,&quot;width&quot;:3575}"/>
</p:tagLst>
</file>

<file path=ppt/tags/tag20.xml><?xml version="1.0" encoding="utf-8"?>
<p:tagLst xmlns:p="http://schemas.openxmlformats.org/presentationml/2006/main">
  <p:tag name="KSO_WM_UNIT_PLACING_PICTURE_USER_VIEWPORT" val="{&quot;height&quot;:4410,&quot;width&quot;:22935}"/>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UNIT_PLACING_PICTURE_USER_VIEWPORT" val="{&quot;height&quot;:8310,&quot;width&quot;:25380}"/>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 name="KSO_WM_UNIT_PLACING_PICTURE_USER_VIEWPORT" val="{&quot;height&quot;:7771,&quot;width&quot;:16621}"/>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3517,&quot;width&quot;:4387}"/>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PLACING_PICTURE_USER_VIEWPORT" val="{&quot;height&quot;:1911.0267716535434,&quot;width&quot;:9570.135433070865}"/>
</p:tagLst>
</file>

<file path=ppt/tags/tag35.xml><?xml version="1.0" encoding="utf-8"?>
<p:tagLst xmlns:p="http://schemas.openxmlformats.org/presentationml/2006/main">
  <p:tag name="KSO_WM_UNIT_PLACING_PICTURE_USER_VIEWPORT" val="{&quot;height&quot;:2835,&quot;width&quot;:19815}"/>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10710,&quot;width&quot;:496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UNIT_PLACING_PICTURE_USER_VIEWPORT" val="{&quot;height&quot;:4005,&quot;width&quot;:20670}"/>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PP_MARK_KEY" val="e6d991fc-fd0a-44dd-94bf-3b2bc53b4a71"/>
  <p:tag name="COMMONDATA" val="eyJoZGlkIjoiZjBmODNlNTk2ZmQ2YWEzMmU5Zjk0OGQ3YWQ4NjY0MDQifQ=="/>
</p:tagLst>
</file>

<file path=ppt/tags/tag5.xml><?xml version="1.0" encoding="utf-8"?>
<p:tagLst xmlns:p="http://schemas.openxmlformats.org/presentationml/2006/main">
  <p:tag name="KSO_WM_UNIT_PLACING_PICTURE_USER_VIEWPORT" val="{&quot;height&quot;:22920,&quot;width&quot;:10800}"/>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2501</Words>
  <Application>WPS 演示</Application>
  <PresentationFormat>自定义</PresentationFormat>
  <Paragraphs>195</Paragraphs>
  <Slides>38</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38</vt:i4>
      </vt:variant>
    </vt:vector>
  </HeadingPairs>
  <TitlesOfParts>
    <vt:vector size="50" baseType="lpstr">
      <vt:lpstr>Arial</vt:lpstr>
      <vt:lpstr>宋体</vt:lpstr>
      <vt:lpstr>Wingdings</vt:lpstr>
      <vt:lpstr>迷你简汉真广标</vt:lpstr>
      <vt:lpstr>Impact</vt:lpstr>
      <vt:lpstr>微软雅黑</vt:lpstr>
      <vt:lpstr>Wingdings</vt:lpstr>
      <vt:lpstr>Calibri</vt:lpstr>
      <vt:lpstr>Arial Unicode MS</vt:lpstr>
      <vt:lpstr>Calibri Light</vt:lpstr>
      <vt:lpstr>2_Office 主题</vt:lpstr>
      <vt:lpstr>1_Office 主题</vt:lpstr>
      <vt:lpstr>PowerPoint 演示文稿</vt:lpstr>
      <vt:lpstr> 过程性评价政策</vt:lpstr>
      <vt:lpstr> 过程性评价政策</vt:lpstr>
      <vt:lpstr>过程性评价学习内容</vt:lpstr>
      <vt:lpstr>电脑网页-登陆网址</vt:lpstr>
      <vt:lpstr>电脑网页-注册入口</vt:lpstr>
      <vt:lpstr>手机APP-下载安装</vt:lpstr>
      <vt:lpstr>PowerPoint 演示文稿</vt:lpstr>
      <vt:lpstr>手机APP-登录</vt:lpstr>
      <vt:lpstr>手机APP-上传照片</vt:lpstr>
      <vt:lpstr>手机APP-历史成绩查询</vt:lpstr>
      <vt:lpstr>手机APP-选课缴费</vt:lpstr>
      <vt:lpstr>手机APP-学习</vt:lpstr>
      <vt:lpstr>手机APP-课件学习</vt:lpstr>
      <vt:lpstr>手机APP-知识点</vt:lpstr>
      <vt:lpstr>手机APP-阶段测评</vt:lpstr>
      <vt:lpstr>手机APP-错题复习</vt:lpstr>
      <vt:lpstr>手机APP-综合测评</vt:lpstr>
      <vt:lpstr>手机APP-综合测评</vt:lpstr>
      <vt:lpstr>手机APP-综合测评</vt:lpstr>
      <vt:lpstr>电脑端学习</vt:lpstr>
      <vt:lpstr>电脑端-登录</vt:lpstr>
      <vt:lpstr>电脑端-上传照片</vt:lpstr>
      <vt:lpstr>电脑端-缴费、支付</vt:lpstr>
      <vt:lpstr>电脑端-历史成绩查询</vt:lpstr>
      <vt:lpstr>电脑端-学习界面</vt:lpstr>
      <vt:lpstr>电脑端-课件学习</vt:lpstr>
      <vt:lpstr>电脑端-图像采集</vt:lpstr>
      <vt:lpstr>电脑端-课件学习</vt:lpstr>
      <vt:lpstr>电脑端-知识点测评</vt:lpstr>
      <vt:lpstr>电脑端-知识点测评</vt:lpstr>
      <vt:lpstr>电脑端-阶段测评</vt:lpstr>
      <vt:lpstr>电脑端-阶段测评</vt:lpstr>
      <vt:lpstr>电脑端-阶段测评</vt:lpstr>
      <vt:lpstr>电脑端-错题复习</vt:lpstr>
      <vt:lpstr>电脑端-综合测评</vt:lpstr>
      <vt:lpstr>微信公众号-成绩推送</vt:lpstr>
      <vt:lpstr>报名、学习时间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杜鹏亮</dc:creator>
  <cp:lastModifiedBy>林绮佳</cp:lastModifiedBy>
  <cp:revision>346</cp:revision>
  <dcterms:created xsi:type="dcterms:W3CDTF">2014-10-31T09:28:00Z</dcterms:created>
  <dcterms:modified xsi:type="dcterms:W3CDTF">2024-02-01T02:55:01Z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CCA8E7E7710944B8A5CBF6E6ACF8CD60</vt:lpwstr>
  </property>
</Properties>
</file>