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2" r:id="rId3"/>
  </p:sldMasterIdLst>
  <p:notesMasterIdLst>
    <p:notesMasterId r:id="rId6"/>
  </p:notesMasterIdLst>
  <p:sldIdLst>
    <p:sldId id="782" r:id="rId4"/>
    <p:sldId id="268" r:id="rId5"/>
    <p:sldId id="1146" r:id="rId7"/>
    <p:sldId id="305" r:id="rId8"/>
    <p:sldId id="1036" r:id="rId9"/>
    <p:sldId id="1180" r:id="rId10"/>
    <p:sldId id="924" r:id="rId11"/>
    <p:sldId id="925" r:id="rId12"/>
    <p:sldId id="1209" r:id="rId13"/>
    <p:sldId id="1210" r:id="rId14"/>
    <p:sldId id="1211" r:id="rId15"/>
    <p:sldId id="1237" r:id="rId16"/>
    <p:sldId id="929" r:id="rId17"/>
    <p:sldId id="930" r:id="rId18"/>
    <p:sldId id="931" r:id="rId19"/>
    <p:sldId id="1238" r:id="rId20"/>
    <p:sldId id="1239" r:id="rId21"/>
    <p:sldId id="1240" r:id="rId22"/>
    <p:sldId id="1241" r:id="rId23"/>
    <p:sldId id="490" r:id="rId24"/>
    <p:sldId id="623" r:id="rId25"/>
    <p:sldId id="868" r:id="rId26"/>
    <p:sldId id="870" r:id="rId27"/>
    <p:sldId id="1145" r:id="rId28"/>
    <p:sldId id="1119" r:id="rId29"/>
    <p:sldId id="873" r:id="rId30"/>
    <p:sldId id="1242" r:id="rId31"/>
    <p:sldId id="1243" r:id="rId32"/>
    <p:sldId id="1244" r:id="rId33"/>
    <p:sldId id="1245" r:id="rId34"/>
    <p:sldId id="1246" r:id="rId35"/>
    <p:sldId id="1247" r:id="rId36"/>
    <p:sldId id="1248" r:id="rId37"/>
    <p:sldId id="1249" r:id="rId38"/>
    <p:sldId id="1250" r:id="rId39"/>
    <p:sldId id="1251" r:id="rId40"/>
  </p:sldIdLst>
  <p:sldSz cx="12192000" cy="6858000"/>
  <p:notesSz cx="6858000" cy="9144000"/>
  <p:embeddedFontLst>
    <p:embeddedFont>
      <p:font typeface="迷你简汉真广标" panose="02010600030101010101" pitchFamily="49" charset="-122"/>
      <p:regular r:id="rId44"/>
    </p:embeddedFont>
    <p:embeddedFont>
      <p:font typeface="Impact" panose="020B0806030902050204" pitchFamily="34" charset="0"/>
      <p:regular r:id="rId45"/>
    </p:embeddedFont>
    <p:embeddedFont>
      <p:font typeface="微软雅黑" panose="020B0503020204020204" pitchFamily="34" charset="-122"/>
      <p:regular r:id="rId46"/>
    </p:embeddedFont>
    <p:embeddedFont>
      <p:font typeface="Calibri" panose="020F0502020204030204" charset="0"/>
      <p:regular r:id="rId47"/>
      <p:bold r:id="rId48"/>
      <p:italic r:id="rId49"/>
      <p:boldItalic r:id="rId50"/>
    </p:embeddedFont>
    <p:embeddedFont>
      <p:font typeface="Calibri Light" panose="020F0302020204030204" charset="0"/>
      <p:regular r:id="rId51"/>
      <p:italic r:id="rId52"/>
    </p:embeddedFont>
  </p:embeddedFontLst>
  <p:custDataLst>
    <p:tags r:id="rId5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50" userDrawn="1">
          <p15:clr>
            <a:srgbClr val="A4A3A4"/>
          </p15:clr>
        </p15:guide>
        <p15:guide id="2" pos="38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000"/>
    <a:srgbClr val="FF3300"/>
    <a:srgbClr val="C65885"/>
    <a:srgbClr val="01ACBE"/>
    <a:srgbClr val="0000FF"/>
    <a:srgbClr val="407FD5"/>
    <a:srgbClr val="663A77"/>
    <a:srgbClr val="3579D3"/>
    <a:srgbClr val="2DA4B1"/>
    <a:srgbClr val="35BD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6876" autoAdjust="0"/>
    <p:restoredTop sz="91344" autoAdjust="0"/>
  </p:normalViewPr>
  <p:slideViewPr>
    <p:cSldViewPr snapToGrid="0" showGuides="1">
      <p:cViewPr>
        <p:scale>
          <a:sx n="60" d="100"/>
          <a:sy n="60" d="100"/>
        </p:scale>
        <p:origin x="-1530" y="-456"/>
      </p:cViewPr>
      <p:guideLst>
        <p:guide orient="horz" pos="550"/>
        <p:guide pos="3832"/>
      </p:guideLst>
    </p:cSldViewPr>
  </p:slideViewPr>
  <p:notesTextViewPr>
    <p:cViewPr>
      <p:scale>
        <a:sx n="1" d="1"/>
        <a:sy n="1" d="1"/>
      </p:scale>
      <p:origin x="0" y="0"/>
    </p:cViewPr>
  </p:notesTextViewPr>
  <p:sorterViewPr>
    <p:cViewPr varScale="1">
      <p:scale>
        <a:sx n="1" d="1"/>
        <a:sy n="1" d="1"/>
      </p:scale>
      <p:origin x="0" y="0"/>
    </p:cViewPr>
  </p:sorter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3" Type="http://schemas.openxmlformats.org/officeDocument/2006/relationships/tags" Target="tags/tag24.xml"/><Relationship Id="rId52" Type="http://schemas.openxmlformats.org/officeDocument/2006/relationships/font" Target="fonts/font9.fntdata"/><Relationship Id="rId51" Type="http://schemas.openxmlformats.org/officeDocument/2006/relationships/font" Target="fonts/font8.fntdata"/><Relationship Id="rId50" Type="http://schemas.openxmlformats.org/officeDocument/2006/relationships/font" Target="fonts/font7.fntdata"/><Relationship Id="rId5" Type="http://schemas.openxmlformats.org/officeDocument/2006/relationships/slide" Target="slides/slide2.xml"/><Relationship Id="rId49" Type="http://schemas.openxmlformats.org/officeDocument/2006/relationships/font" Target="fonts/font6.fntdata"/><Relationship Id="rId48" Type="http://schemas.openxmlformats.org/officeDocument/2006/relationships/font" Target="fonts/font5.fntdata"/><Relationship Id="rId47" Type="http://schemas.openxmlformats.org/officeDocument/2006/relationships/font" Target="fonts/font4.fntdata"/><Relationship Id="rId46" Type="http://schemas.openxmlformats.org/officeDocument/2006/relationships/font" Target="fonts/font3.fntdata"/><Relationship Id="rId45" Type="http://schemas.openxmlformats.org/officeDocument/2006/relationships/font" Target="fonts/font2.fntdata"/><Relationship Id="rId44" Type="http://schemas.openxmlformats.org/officeDocument/2006/relationships/font" Target="fonts/font1.fntdata"/><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13CDD8-018D-46F9-A32F-0CEAF8115217}"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DDB437-8167-4463-A042-CEF8D2D4FB5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94ED96B-6651-43F6-B5FF-BE1A2E4A4DF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94ED96B-6651-43F6-B5FF-BE1A2E4A4DF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94ED96B-6651-43F6-B5FF-BE1A2E4A4DF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94ED96B-6651-43F6-B5FF-BE1A2E4A4DF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94ED96B-6651-43F6-B5FF-BE1A2E4A4DF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94ED96B-6651-43F6-B5FF-BE1A2E4A4DF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94ED96B-6651-43F6-B5FF-BE1A2E4A4DF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94ED96B-6651-43F6-B5FF-BE1A2E4A4DF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94ED96B-6651-43F6-B5FF-BE1A2E4A4DF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94ED96B-6651-43F6-B5FF-BE1A2E4A4DF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DDDB437-8167-4463-A042-CEF8D2D4FB5F}"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94ED96B-6651-43F6-B5FF-BE1A2E4A4DF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94ED96B-6651-43F6-B5FF-BE1A2E4A4DF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94ED96B-6651-43F6-B5FF-BE1A2E4A4DF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94ED96B-6651-43F6-B5FF-BE1A2E4A4DFC}" type="slidenum">
              <a:rPr lang="zh-CN" altLang="en-US" smtClean="0">
                <a:solidFill>
                  <a:prstClr val="black"/>
                </a:solidFill>
              </a:rPr>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E0B0C53-5EA7-4A7B-B035-0D740D79EBF9}"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CF79AE4B-7E0F-4952-BF6F-01DE59CE7ED2}" type="slidenum">
              <a:rPr lang="zh-CN" altLang="en-US" smtClean="0">
                <a:solidFill>
                  <a:prstClr val="black">
                    <a:tint val="75000"/>
                  </a:prstClr>
                </a:solidFill>
              </a:rPr>
            </a:fld>
            <a:endParaRPr lang="zh-CN" altLang="en-US">
              <a:solidFill>
                <a:prstClr val="black">
                  <a:tint val="75000"/>
                </a:prstClr>
              </a:solidFill>
            </a:endParaRPr>
          </a:p>
        </p:txBody>
      </p:sp>
      <p:cxnSp>
        <p:nvCxnSpPr>
          <p:cNvPr id="5" name="直接连接符 4"/>
          <p:cNvCxnSpPr/>
          <p:nvPr userDrawn="1"/>
        </p:nvCxnSpPr>
        <p:spPr>
          <a:xfrm flipV="1">
            <a:off x="3025340" y="479822"/>
            <a:ext cx="8366721"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6" name="组合 5"/>
          <p:cNvGrpSpPr/>
          <p:nvPr userDrawn="1"/>
        </p:nvGrpSpPr>
        <p:grpSpPr>
          <a:xfrm>
            <a:off x="0" y="195105"/>
            <a:ext cx="3126223" cy="569433"/>
            <a:chOff x="0" y="194743"/>
            <a:chExt cx="3126179" cy="569433"/>
          </a:xfrm>
        </p:grpSpPr>
        <p:sp>
          <p:nvSpPr>
            <p:cNvPr id="7" name="圆角矩形 6"/>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grpSp>
          <p:nvGrpSpPr>
            <p:cNvPr id="8" name="组合 7"/>
            <p:cNvGrpSpPr/>
            <p:nvPr/>
          </p:nvGrpSpPr>
          <p:grpSpPr>
            <a:xfrm>
              <a:off x="0" y="290669"/>
              <a:ext cx="424561" cy="355906"/>
              <a:chOff x="469900" y="728859"/>
              <a:chExt cx="424561" cy="355906"/>
            </a:xfrm>
          </p:grpSpPr>
          <p:sp>
            <p:nvSpPr>
              <p:cNvPr id="9" name="椭圆 8"/>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sp>
            <p:nvSpPr>
              <p:cNvPr id="10" name="椭圆 9"/>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sp>
            <p:nvSpPr>
              <p:cNvPr id="11" name="椭圆 10"/>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sp>
            <p:nvSpPr>
              <p:cNvPr id="12" name="椭圆 11"/>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sp>
            <p:nvSpPr>
              <p:cNvPr id="13" name="圆角矩形 12"/>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sp>
            <p:nvSpPr>
              <p:cNvPr id="14" name="圆角矩形 13"/>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sp>
            <p:nvSpPr>
              <p:cNvPr id="15" name="圆角矩形 14"/>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sp>
            <p:nvSpPr>
              <p:cNvPr id="16" name="圆角矩形 15"/>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grpSp>
      </p:grpSp>
      <p:sp>
        <p:nvSpPr>
          <p:cNvPr id="22" name="标题占位符 1"/>
          <p:cNvSpPr>
            <a:spLocks noGrp="1"/>
          </p:cNvSpPr>
          <p:nvPr>
            <p:ph type="title"/>
          </p:nvPr>
        </p:nvSpPr>
        <p:spPr>
          <a:xfrm>
            <a:off x="416318" y="206333"/>
            <a:ext cx="3050831" cy="546975"/>
          </a:xfrm>
          <a:prstGeom prst="rect">
            <a:avLst/>
          </a:prstGeom>
        </p:spPr>
        <p:txBody>
          <a:bodyPr vert="horz" lIns="91440" tIns="45720" rIns="91440" bIns="45720" rtlCol="0" anchor="ctr">
            <a:normAutofit/>
          </a:bodyPr>
          <a:lstStyle>
            <a:lvl1pPr>
              <a:defRPr sz="1800">
                <a:solidFill>
                  <a:schemeClr val="bg1"/>
                </a:solidFill>
                <a:latin typeface="迷你简汉真广标" panose="02010600030101010101" pitchFamily="49" charset="-122"/>
                <a:ea typeface="迷你简汉真广标" panose="02010600030101010101" pitchFamily="49" charset="-122"/>
              </a:defRPr>
            </a:lvl1pPr>
          </a:lstStyle>
          <a:p>
            <a:r>
              <a:rPr lang="zh-CN" altLang="en-US" dirty="0" smtClean="0"/>
              <a:t>单击此处编辑母版标题样式</a:t>
            </a:r>
            <a:endParaRPr lang="zh-CN" altLang="en-US" dirty="0"/>
          </a:p>
        </p:txBody>
      </p:sp>
      <p:sp>
        <p:nvSpPr>
          <p:cNvPr id="23" name="页脚占位符 2"/>
          <p:cNvSpPr txBox="1"/>
          <p:nvPr userDrawn="1"/>
        </p:nvSpPr>
        <p:spPr>
          <a:xfrm>
            <a:off x="8077314" y="6468894"/>
            <a:ext cx="4114858" cy="365125"/>
          </a:xfrm>
          <a:prstGeom prst="rect">
            <a:avLst/>
          </a:prstGeom>
        </p:spPr>
        <p:txBody>
          <a:bodyPr vert="horz" lIns="91441" tIns="45720" rIns="91441" bIns="45720" rtlCol="0" anchor="ctr"/>
          <a:lstStyle>
            <a:defPPr>
              <a:defRPr lang="zh-CN"/>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1395" u="sng" dirty="0" smtClean="0">
                <a:solidFill>
                  <a:prstClr val="black">
                    <a:tint val="75000"/>
                  </a:prstClr>
                </a:solidFill>
                <a:latin typeface="迷你简汉真广标" panose="02010600030101010101" pitchFamily="49" charset="-122"/>
                <a:ea typeface="迷你简汉真广标" panose="02010600030101010101" pitchFamily="49" charset="-122"/>
              </a:rPr>
              <a:t>欢迎访问</a:t>
            </a:r>
            <a:r>
              <a:rPr lang="zh-CN" altLang="en-US" sz="1395" u="sng" dirty="0" smtClean="0">
                <a:solidFill>
                  <a:prstClr val="black">
                    <a:tint val="75000"/>
                  </a:prstClr>
                </a:solidFill>
                <a:latin typeface="Impact" panose="020B0806030902050204" pitchFamily="34" charset="0"/>
              </a:rPr>
              <a:t>：</a:t>
            </a:r>
            <a:r>
              <a:rPr lang="en-US" altLang="zh-CN" sz="1395" u="sng" dirty="0" smtClean="0">
                <a:solidFill>
                  <a:prstClr val="black">
                    <a:tint val="75000"/>
                  </a:prstClr>
                </a:solidFill>
                <a:latin typeface="Impact" panose="020B0806030902050204" pitchFamily="34" charset="0"/>
              </a:rPr>
              <a:t>xiaoer.yanj.cn</a:t>
            </a:r>
            <a:endParaRPr lang="zh-CN" altLang="en-US" sz="1395" u="sng" dirty="0">
              <a:solidFill>
                <a:prstClr val="black">
                  <a:tint val="75000"/>
                </a:prstClr>
              </a:solidFill>
              <a:latin typeface="Impact" panose="020B0806030902050204" pitchFamily="34" charset="0"/>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E0B0C53-5EA7-4A7B-B035-0D740D79EBF9}"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CF79AE4B-7E0F-4952-BF6F-01DE59CE7ED2}"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E0B0C53-5EA7-4A7B-B035-0D740D79EBF9}"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cxnSp>
        <p:nvCxnSpPr>
          <p:cNvPr id="5" name="直接连接符 4"/>
          <p:cNvCxnSpPr/>
          <p:nvPr userDrawn="1"/>
        </p:nvCxnSpPr>
        <p:spPr>
          <a:xfrm flipV="1">
            <a:off x="3025340" y="479822"/>
            <a:ext cx="8366721"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6" name="组合 5"/>
          <p:cNvGrpSpPr/>
          <p:nvPr userDrawn="1"/>
        </p:nvGrpSpPr>
        <p:grpSpPr>
          <a:xfrm>
            <a:off x="0" y="195105"/>
            <a:ext cx="3126223" cy="569433"/>
            <a:chOff x="0" y="194743"/>
            <a:chExt cx="3126179" cy="569433"/>
          </a:xfrm>
        </p:grpSpPr>
        <p:sp>
          <p:nvSpPr>
            <p:cNvPr id="7" name="圆角矩形 6"/>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grpSp>
          <p:nvGrpSpPr>
            <p:cNvPr id="8" name="组合 7"/>
            <p:cNvGrpSpPr/>
            <p:nvPr/>
          </p:nvGrpSpPr>
          <p:grpSpPr>
            <a:xfrm>
              <a:off x="0" y="290669"/>
              <a:ext cx="424561" cy="355906"/>
              <a:chOff x="469900" y="728859"/>
              <a:chExt cx="424561" cy="355906"/>
            </a:xfrm>
          </p:grpSpPr>
          <p:sp>
            <p:nvSpPr>
              <p:cNvPr id="9" name="椭圆 8"/>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sp>
            <p:nvSpPr>
              <p:cNvPr id="10" name="椭圆 9"/>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sp>
            <p:nvSpPr>
              <p:cNvPr id="11" name="椭圆 10"/>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sp>
            <p:nvSpPr>
              <p:cNvPr id="12" name="椭圆 11"/>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sp>
            <p:nvSpPr>
              <p:cNvPr id="13" name="圆角矩形 12"/>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sp>
            <p:nvSpPr>
              <p:cNvPr id="14" name="圆角矩形 13"/>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sp>
            <p:nvSpPr>
              <p:cNvPr id="15" name="圆角矩形 14"/>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sp>
            <p:nvSpPr>
              <p:cNvPr id="16" name="圆角矩形 15"/>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grpSp>
      </p:grpSp>
      <p:sp>
        <p:nvSpPr>
          <p:cNvPr id="22" name="标题占位符 1"/>
          <p:cNvSpPr>
            <a:spLocks noGrp="1"/>
          </p:cNvSpPr>
          <p:nvPr>
            <p:ph type="title"/>
          </p:nvPr>
        </p:nvSpPr>
        <p:spPr>
          <a:xfrm>
            <a:off x="416318" y="206333"/>
            <a:ext cx="3050831" cy="546975"/>
          </a:xfrm>
          <a:prstGeom prst="rect">
            <a:avLst/>
          </a:prstGeom>
        </p:spPr>
        <p:txBody>
          <a:bodyPr vert="horz" lIns="91440" tIns="45720" rIns="91440" bIns="45720" rtlCol="0" anchor="ctr">
            <a:normAutofit/>
          </a:bodyPr>
          <a:lstStyle>
            <a:lvl1pPr>
              <a:defRPr sz="1800" b="1">
                <a:solidFill>
                  <a:schemeClr val="bg1"/>
                </a:solidFill>
                <a:latin typeface="微软雅黑" panose="020B0503020204020204" pitchFamily="34" charset="-122"/>
                <a:ea typeface="微软雅黑" panose="020B0503020204020204" pitchFamily="34" charset="-122"/>
              </a:defRPr>
            </a:lvl1pPr>
          </a:lstStyle>
          <a:p>
            <a:r>
              <a:rPr lang="zh-CN" altLang="en-US" dirty="0" smtClean="0"/>
              <a:t>单击此处编辑母版标题样式</a:t>
            </a:r>
            <a:endParaRPr lang="zh-CN" alt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E0B0C53-5EA7-4A7B-B035-0D740D79EBF9}"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CF79AE4B-7E0F-4952-BF6F-01DE59CE7ED2}"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bg1">
                <a:lumMod val="75000"/>
              </a:schemeClr>
            </a:gs>
            <a:gs pos="3000">
              <a:schemeClr val="bg1">
                <a:lumMod val="97000"/>
              </a:schemeClr>
            </a:gs>
          </a:gsLst>
          <a:lin ang="2700000" scaled="1"/>
          <a:tileRect/>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12" y="365125"/>
            <a:ext cx="10515749"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12" y="1825625"/>
            <a:ext cx="10515749"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12" y="6356350"/>
            <a:ext cx="274323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0B0C53-5EA7-4A7B-B035-0D740D79EBF9}"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57" y="6356350"/>
            <a:ext cx="411485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722" y="6356350"/>
            <a:ext cx="274323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79AE4B-7E0F-4952-BF6F-01DE59CE7ED2}"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bg1">
                <a:lumMod val="75000"/>
              </a:schemeClr>
            </a:gs>
            <a:gs pos="3000">
              <a:schemeClr val="bg1">
                <a:lumMod val="97000"/>
              </a:schemeClr>
            </a:gs>
          </a:gsLst>
          <a:lin ang="2700000" scaled="1"/>
          <a:tileRect/>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12" y="365125"/>
            <a:ext cx="10515749"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12" y="1825625"/>
            <a:ext cx="10515749"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12" y="6356350"/>
            <a:ext cx="274323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0B0C53-5EA7-4A7B-B035-0D740D79EBF9}"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57" y="6356350"/>
            <a:ext cx="411485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722" y="6356350"/>
            <a:ext cx="274323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79AE4B-7E0F-4952-BF6F-01DE59CE7ED2}"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4.xml"/><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tags" Target="../tags/tag4.xml"/></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4.xml"/><Relationship Id="rId2" Type="http://schemas.openxmlformats.org/officeDocument/2006/relationships/image" Target="../media/image23.png"/><Relationship Id="rId1" Type="http://schemas.openxmlformats.org/officeDocument/2006/relationships/image" Target="../media/image22.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4.xml"/><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4.xml"/><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tags" Target="../tags/tag5.xml"/></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4.xml"/><Relationship Id="rId6" Type="http://schemas.openxmlformats.org/officeDocument/2006/relationships/tags" Target="../tags/tag6.xml"/><Relationship Id="rId5" Type="http://schemas.openxmlformats.org/officeDocument/2006/relationships/image" Target="../media/image34.png"/><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4.xml"/><Relationship Id="rId6" Type="http://schemas.openxmlformats.org/officeDocument/2006/relationships/tags" Target="../tags/tag7.xml"/><Relationship Id="rId5" Type="http://schemas.openxmlformats.org/officeDocument/2006/relationships/image" Target="../media/image39.png"/><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4.xml"/><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4.xml"/><Relationship Id="rId7"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tags" Target="../tags/tag10.xml"/><Relationship Id="rId4" Type="http://schemas.openxmlformats.org/officeDocument/2006/relationships/image" Target="../media/image44.png"/><Relationship Id="rId3" Type="http://schemas.openxmlformats.org/officeDocument/2006/relationships/tags" Target="../tags/tag9.xml"/><Relationship Id="rId2" Type="http://schemas.openxmlformats.org/officeDocument/2006/relationships/image" Target="../media/image43.png"/><Relationship Id="rId1" Type="http://schemas.openxmlformats.org/officeDocument/2006/relationships/tags" Target="../tags/tag8.xml"/></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4.xml"/><Relationship Id="rId2" Type="http://schemas.openxmlformats.org/officeDocument/2006/relationships/image" Target="../media/image47.png"/><Relationship Id="rId1" Type="http://schemas.openxmlformats.org/officeDocument/2006/relationships/image" Target="../media/image46.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4.xml"/><Relationship Id="rId2" Type="http://schemas.openxmlformats.org/officeDocument/2006/relationships/image" Target="../media/image49.png"/><Relationship Id="rId1" Type="http://schemas.openxmlformats.org/officeDocument/2006/relationships/image" Target="../media/image4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4.xml"/><Relationship Id="rId2" Type="http://schemas.openxmlformats.org/officeDocument/2006/relationships/image" Target="../media/image50.png"/><Relationship Id="rId1" Type="http://schemas.openxmlformats.org/officeDocument/2006/relationships/tags" Target="../tags/tag1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2.xml"/><Relationship Id="rId1" Type="http://schemas.openxmlformats.org/officeDocument/2006/relationships/image" Target="../media/image51.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4.xml"/><Relationship Id="rId2" Type="http://schemas.openxmlformats.org/officeDocument/2006/relationships/image" Target="../media/image52.png"/><Relationship Id="rId1" Type="http://schemas.openxmlformats.org/officeDocument/2006/relationships/tags" Target="../tags/tag13.xml"/></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5.xml"/><Relationship Id="rId2" Type="http://schemas.openxmlformats.org/officeDocument/2006/relationships/image" Target="../media/image54.png"/><Relationship Id="rId1" Type="http://schemas.openxmlformats.org/officeDocument/2006/relationships/image" Target="../media/image53.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55.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58.png"/><Relationship Id="rId1" Type="http://schemas.openxmlformats.org/officeDocument/2006/relationships/image" Target="../media/image57.png"/></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16.xml"/><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62.png"/><Relationship Id="rId1" Type="http://schemas.openxmlformats.org/officeDocument/2006/relationships/tags" Target="../tags/tag17.xml"/></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8.xml"/><Relationship Id="rId2" Type="http://schemas.openxmlformats.org/officeDocument/2006/relationships/image" Target="../media/image67.png"/><Relationship Id="rId1"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69.png"/><Relationship Id="rId1" Type="http://schemas.openxmlformats.org/officeDocument/2006/relationships/image" Target="../media/image68.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70.png"/></Relationships>
</file>

<file path=ppt/slides/_rels/slide33.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image" Target="../media/image73.png"/><Relationship Id="rId5" Type="http://schemas.openxmlformats.org/officeDocument/2006/relationships/tags" Target="../tags/tag21.xml"/><Relationship Id="rId4" Type="http://schemas.openxmlformats.org/officeDocument/2006/relationships/image" Target="../media/image72.png"/><Relationship Id="rId3" Type="http://schemas.openxmlformats.org/officeDocument/2006/relationships/tags" Target="../tags/tag20.xml"/><Relationship Id="rId2" Type="http://schemas.openxmlformats.org/officeDocument/2006/relationships/image" Target="../media/image71.png"/><Relationship Id="rId1" Type="http://schemas.openxmlformats.org/officeDocument/2006/relationships/tags" Target="../tags/tag19.xml"/></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75.png"/><Relationship Id="rId3" Type="http://schemas.openxmlformats.org/officeDocument/2006/relationships/tags" Target="../tags/tag23.xml"/><Relationship Id="rId2" Type="http://schemas.openxmlformats.org/officeDocument/2006/relationships/image" Target="../media/image74.png"/><Relationship Id="rId1" Type="http://schemas.openxmlformats.org/officeDocument/2006/relationships/tags" Target="../tags/tag22.xml"/></Relationships>
</file>

<file path=ppt/slides/_rels/slide35.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79.png"/><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image" Target="../media/image76.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8.png"/><Relationship Id="rId2" Type="http://schemas.openxmlformats.org/officeDocument/2006/relationships/tags" Target="../tags/tag1.xml"/><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tags" Target="../tags/tag3.xml"/><Relationship Id="rId2" Type="http://schemas.openxmlformats.org/officeDocument/2006/relationships/image" Target="../media/image9.png"/><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4.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tretch>
            <a:fillRect/>
          </a:stretch>
        </p:blipFill>
        <p:spPr>
          <a:xfrm>
            <a:off x="9831705" y="2680970"/>
            <a:ext cx="2346325" cy="2763520"/>
          </a:xfrm>
          <a:prstGeom prst="rect">
            <a:avLst/>
          </a:prstGeom>
        </p:spPr>
      </p:pic>
      <p:pic>
        <p:nvPicPr>
          <p:cNvPr id="9" name="图片 8"/>
          <p:cNvPicPr>
            <a:picLocks noChangeAspect="1"/>
          </p:cNvPicPr>
          <p:nvPr/>
        </p:nvPicPr>
        <p:blipFill>
          <a:blip r:embed="rId2"/>
          <a:stretch>
            <a:fillRect/>
          </a:stretch>
        </p:blipFill>
        <p:spPr>
          <a:xfrm>
            <a:off x="-14605" y="2681605"/>
            <a:ext cx="2433955" cy="2842895"/>
          </a:xfrm>
          <a:prstGeom prst="rect">
            <a:avLst/>
          </a:prstGeom>
        </p:spPr>
      </p:pic>
      <p:sp>
        <p:nvSpPr>
          <p:cNvPr id="90" name="文本框 89"/>
          <p:cNvSpPr txBox="1"/>
          <p:nvPr/>
        </p:nvSpPr>
        <p:spPr>
          <a:xfrm>
            <a:off x="1371621" y="281583"/>
            <a:ext cx="9245731" cy="1814830"/>
          </a:xfrm>
          <a:prstGeom prst="rect">
            <a:avLst/>
          </a:prstGeom>
          <a:noFill/>
        </p:spPr>
        <p:txBody>
          <a:bodyPr wrap="square" rtlCol="0">
            <a:spAutoFit/>
          </a:bodyPr>
          <a:p>
            <a:pPr algn="ctr">
              <a:lnSpc>
                <a:spcPct val="200000"/>
              </a:lnSpc>
            </a:pPr>
            <a:r>
              <a:rPr lang="zh-CN" altLang="en-US" sz="2800" b="1" dirty="0">
                <a:solidFill>
                  <a:prstClr val="black">
                    <a:lumMod val="65000"/>
                    <a:lumOff val="35000"/>
                  </a:prstClr>
                </a:solidFill>
                <a:latin typeface="微软雅黑" panose="020B0503020204020204" pitchFamily="34" charset="-122"/>
                <a:ea typeface="微软雅黑" panose="020B0503020204020204" pitchFamily="34" charset="-122"/>
              </a:rPr>
              <a:t>集美大学高等教育自学考试网</a:t>
            </a:r>
            <a:r>
              <a:rPr lang="zh-CN" altLang="en-US" sz="2800" b="1" dirty="0" smtClean="0">
                <a:solidFill>
                  <a:prstClr val="black">
                    <a:lumMod val="65000"/>
                    <a:lumOff val="35000"/>
                  </a:prstClr>
                </a:solidFill>
                <a:latin typeface="微软雅黑" panose="020B0503020204020204" pitchFamily="34" charset="-122"/>
                <a:ea typeface="微软雅黑" panose="020B0503020204020204" pitchFamily="34" charset="-122"/>
              </a:rPr>
              <a:t>络助学过程性评价操作手册</a:t>
            </a:r>
            <a:endParaRPr lang="zh-CN" altLang="en-US" sz="2800" b="1" dirty="0" smtClean="0">
              <a:solidFill>
                <a:prstClr val="black">
                  <a:lumMod val="65000"/>
                  <a:lumOff val="35000"/>
                </a:prstClr>
              </a:solidFill>
              <a:latin typeface="微软雅黑" panose="020B0503020204020204" pitchFamily="34" charset="-122"/>
              <a:ea typeface="微软雅黑" panose="020B0503020204020204" pitchFamily="34" charset="-122"/>
            </a:endParaRPr>
          </a:p>
          <a:p>
            <a:pPr algn="ctr">
              <a:lnSpc>
                <a:spcPct val="200000"/>
              </a:lnSpc>
            </a:pPr>
            <a:r>
              <a:rPr lang="en-US" altLang="zh-CN" sz="2800" b="1" dirty="0">
                <a:solidFill>
                  <a:schemeClr val="tx1">
                    <a:lumMod val="65000"/>
                    <a:lumOff val="35000"/>
                  </a:schemeClr>
                </a:solidFill>
                <a:latin typeface="微软雅黑" panose="020B0503020204020204" pitchFamily="34" charset="-122"/>
                <a:ea typeface="微软雅黑" panose="020B0503020204020204" pitchFamily="34" charset="-122"/>
              </a:rPr>
              <a:t>202304</a:t>
            </a:r>
            <a:r>
              <a:rPr lang="zh-CN" altLang="en-US" sz="2800" b="1" dirty="0">
                <a:solidFill>
                  <a:schemeClr val="tx1">
                    <a:lumMod val="65000"/>
                    <a:lumOff val="35000"/>
                  </a:schemeClr>
                </a:solidFill>
                <a:latin typeface="微软雅黑" panose="020B0503020204020204" pitchFamily="34" charset="-122"/>
                <a:ea typeface="微软雅黑" panose="020B0503020204020204" pitchFamily="34" charset="-122"/>
              </a:rPr>
              <a:t>考期</a:t>
            </a:r>
            <a:endParaRPr lang="zh-CN" altLang="en-US" sz="28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2" name="直接连接符 1"/>
          <p:cNvCxnSpPr/>
          <p:nvPr/>
        </p:nvCxnSpPr>
        <p:spPr>
          <a:xfrm flipV="1">
            <a:off x="-26035" y="2672069"/>
            <a:ext cx="12218208" cy="9525"/>
          </a:xfrm>
          <a:prstGeom prst="line">
            <a:avLst/>
          </a:prstGeom>
          <a:ln w="127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14605" y="5473729"/>
            <a:ext cx="12218208" cy="9525"/>
          </a:xfrm>
          <a:prstGeom prst="line">
            <a:avLst/>
          </a:prstGeom>
          <a:ln w="127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6" name="图片 5"/>
          <p:cNvPicPr>
            <a:picLocks noChangeAspect="1"/>
          </p:cNvPicPr>
          <p:nvPr/>
        </p:nvPicPr>
        <p:blipFill>
          <a:blip r:embed="rId3"/>
          <a:stretch>
            <a:fillRect/>
          </a:stretch>
        </p:blipFill>
        <p:spPr>
          <a:xfrm>
            <a:off x="2419350" y="2681605"/>
            <a:ext cx="7412990" cy="2762250"/>
          </a:xfrm>
          <a:prstGeom prst="rect">
            <a:avLst/>
          </a:prstGeom>
        </p:spPr>
      </p:pic>
      <p:grpSp>
        <p:nvGrpSpPr>
          <p:cNvPr id="26" name="组合 25"/>
          <p:cNvGrpSpPr/>
          <p:nvPr/>
        </p:nvGrpSpPr>
        <p:grpSpPr>
          <a:xfrm>
            <a:off x="4862537" y="5985155"/>
            <a:ext cx="2466975" cy="306705"/>
            <a:chOff x="1244307" y="3522134"/>
            <a:chExt cx="2466975" cy="306705"/>
          </a:xfrm>
          <a:solidFill>
            <a:srgbClr val="5D999F"/>
          </a:solidFill>
        </p:grpSpPr>
        <p:sp>
          <p:nvSpPr>
            <p:cNvPr id="27" name="矩形 26"/>
            <p:cNvSpPr/>
            <p:nvPr/>
          </p:nvSpPr>
          <p:spPr>
            <a:xfrm>
              <a:off x="1244307" y="3522134"/>
              <a:ext cx="2466975" cy="3067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cs typeface="+mn-ea"/>
                <a:sym typeface="+mn-lt"/>
              </a:endParaRPr>
            </a:p>
          </p:txBody>
        </p:sp>
        <p:sp>
          <p:nvSpPr>
            <p:cNvPr id="28" name="文本框 27"/>
            <p:cNvSpPr txBox="1"/>
            <p:nvPr/>
          </p:nvSpPr>
          <p:spPr>
            <a:xfrm>
              <a:off x="1244307" y="3522134"/>
              <a:ext cx="2466975" cy="306705"/>
            </a:xfrm>
            <a:prstGeom prst="rect">
              <a:avLst/>
            </a:prstGeom>
            <a:noFill/>
          </p:spPr>
          <p:txBody>
            <a:bodyPr wrap="square" rtlCol="0">
              <a:spAutoFit/>
              <a:scene3d>
                <a:camera prst="orthographicFront"/>
                <a:lightRig rig="threePt" dir="t"/>
              </a:scene3d>
              <a:sp3d contourW="12700"/>
            </a:bodyPr>
            <a:p>
              <a:pPr algn="ctr"/>
              <a:r>
                <a:rPr lang="zh-CN" sz="1400" dirty="0">
                  <a:solidFill>
                    <a:schemeClr val="bg1"/>
                  </a:solidFill>
                  <a:cs typeface="+mn-ea"/>
                  <a:sym typeface="+mn-lt"/>
                </a:rPr>
                <a:t>技术支持：华富教育集团</a:t>
              </a:r>
              <a:endParaRPr lang="zh-CN" sz="1400" dirty="0">
                <a:solidFill>
                  <a:schemeClr val="bg1"/>
                </a:solidFill>
                <a:cs typeface="+mn-ea"/>
                <a:sym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9040" y="217083"/>
            <a:ext cx="3050831" cy="546983"/>
          </a:xfrm>
        </p:spPr>
        <p:txBody>
          <a:bodyPr/>
          <a:lstStyle/>
          <a:p>
            <a:r>
              <a:rPr lang="zh-CN" altLang="en-US" sz="2000" dirty="0"/>
              <a:t>手机</a:t>
            </a:r>
            <a:r>
              <a:rPr lang="en-US" altLang="zh-CN" sz="2000" dirty="0"/>
              <a:t>APP-</a:t>
            </a:r>
            <a:r>
              <a:rPr lang="zh-CN" altLang="en-US" sz="2000" dirty="0"/>
              <a:t>上传照片</a:t>
            </a:r>
            <a:endParaRPr lang="zh-CN" altLang="en-US" sz="2000" dirty="0"/>
          </a:p>
        </p:txBody>
      </p:sp>
      <p:sp>
        <p:nvSpPr>
          <p:cNvPr id="14" name="文本框 13"/>
          <p:cNvSpPr txBox="1"/>
          <p:nvPr/>
        </p:nvSpPr>
        <p:spPr>
          <a:xfrm>
            <a:off x="9629911" y="1489048"/>
            <a:ext cx="2114580" cy="3415030"/>
          </a:xfrm>
          <a:prstGeom prst="rect">
            <a:avLst/>
          </a:prstGeom>
          <a:noFill/>
        </p:spPr>
        <p:txBody>
          <a:bodyPr wrap="square" rtlCol="0">
            <a:spAutoFit/>
          </a:bodyPr>
          <a:p>
            <a:pPr algn="l">
              <a:lnSpc>
                <a:spcPct val="150000"/>
              </a:lnSpc>
            </a:pPr>
            <a:r>
              <a:rPr lang="zh-CN" altLang="en-US" sz="1795" b="1" dirty="0">
                <a:latin typeface="微软雅黑" panose="020B0503020204020204" pitchFamily="34" charset="-122"/>
                <a:ea typeface="微软雅黑" panose="020B0503020204020204" pitchFamily="34" charset="-122"/>
              </a:rPr>
              <a:t>注意：</a:t>
            </a:r>
            <a:endParaRPr lang="zh-CN" altLang="en-US" sz="1795" b="1" dirty="0">
              <a:latin typeface="微软雅黑" panose="020B0503020204020204" pitchFamily="34" charset="-122"/>
              <a:ea typeface="微软雅黑" panose="020B0503020204020204" pitchFamily="34" charset="-122"/>
            </a:endParaRPr>
          </a:p>
          <a:p>
            <a:pPr algn="l">
              <a:lnSpc>
                <a:spcPct val="150000"/>
              </a:lnSpc>
            </a:pPr>
            <a:r>
              <a:rPr lang="zh-CN" altLang="en-US" sz="1795" b="1" dirty="0">
                <a:latin typeface="微软雅黑" panose="020B0503020204020204" pitchFamily="34" charset="-122"/>
                <a:ea typeface="微软雅黑" panose="020B0503020204020204" pitchFamily="34" charset="-122"/>
              </a:rPr>
              <a:t>      进入学习、考试都需要人脸识别，请先上传清晰身份证照片，注意：</a:t>
            </a:r>
            <a:r>
              <a:rPr lang="zh-CN" altLang="en-US" sz="1795" b="1" dirty="0">
                <a:solidFill>
                  <a:srgbClr val="FF0000"/>
                </a:solidFill>
                <a:latin typeface="微软雅黑" panose="020B0503020204020204" pitchFamily="34" charset="-122"/>
                <a:ea typeface="微软雅黑" panose="020B0503020204020204" pitchFamily="34" charset="-122"/>
              </a:rPr>
              <a:t>港澳台</a:t>
            </a:r>
            <a:r>
              <a:rPr lang="zh-CN" altLang="en-US" sz="1795" b="1" dirty="0">
                <a:latin typeface="微软雅黑" panose="020B0503020204020204" pitchFamily="34" charset="-122"/>
                <a:ea typeface="微软雅黑" panose="020B0503020204020204" pitchFamily="34" charset="-122"/>
              </a:rPr>
              <a:t>的学生请联系管理员后台上传照片。</a:t>
            </a:r>
            <a:endParaRPr lang="zh-CN" altLang="en-US" sz="1795" b="1" dirty="0">
              <a:latin typeface="微软雅黑" panose="020B0503020204020204" pitchFamily="34" charset="-122"/>
              <a:ea typeface="微软雅黑" panose="020B0503020204020204" pitchFamily="34" charset="-122"/>
            </a:endParaRPr>
          </a:p>
        </p:txBody>
      </p:sp>
      <p:pic>
        <p:nvPicPr>
          <p:cNvPr id="5" name="图片 4"/>
          <p:cNvPicPr>
            <a:picLocks noChangeAspect="1"/>
          </p:cNvPicPr>
          <p:nvPr>
            <p:custDataLst>
              <p:tags r:id="rId1"/>
            </p:custDataLst>
          </p:nvPr>
        </p:nvPicPr>
        <p:blipFill>
          <a:blip r:embed="rId2"/>
          <a:stretch>
            <a:fillRect/>
          </a:stretch>
        </p:blipFill>
        <p:spPr>
          <a:xfrm>
            <a:off x="494665" y="1488440"/>
            <a:ext cx="2478328" cy="5346000"/>
          </a:xfrm>
          <a:prstGeom prst="rect">
            <a:avLst/>
          </a:prstGeom>
        </p:spPr>
      </p:pic>
      <p:pic>
        <p:nvPicPr>
          <p:cNvPr id="7" name="图片 6"/>
          <p:cNvPicPr>
            <a:picLocks noChangeAspect="1"/>
          </p:cNvPicPr>
          <p:nvPr/>
        </p:nvPicPr>
        <p:blipFill>
          <a:blip r:embed="rId3"/>
          <a:stretch>
            <a:fillRect/>
          </a:stretch>
        </p:blipFill>
        <p:spPr>
          <a:xfrm>
            <a:off x="3708400" y="1511935"/>
            <a:ext cx="2497584" cy="5346000"/>
          </a:xfrm>
          <a:prstGeom prst="rect">
            <a:avLst/>
          </a:prstGeom>
        </p:spPr>
      </p:pic>
      <p:pic>
        <p:nvPicPr>
          <p:cNvPr id="8" name="图片 7"/>
          <p:cNvPicPr>
            <a:picLocks noChangeAspect="1"/>
          </p:cNvPicPr>
          <p:nvPr/>
        </p:nvPicPr>
        <p:blipFill>
          <a:blip r:embed="rId4"/>
          <a:stretch>
            <a:fillRect/>
          </a:stretch>
        </p:blipFill>
        <p:spPr>
          <a:xfrm>
            <a:off x="6941185" y="1511935"/>
            <a:ext cx="2478223" cy="53460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5455" y="274955"/>
            <a:ext cx="2753995" cy="431800"/>
          </a:xfrm>
        </p:spPr>
        <p:txBody>
          <a:bodyPr>
            <a:normAutofit fontScale="90000"/>
          </a:bodyPr>
          <a:lstStyle/>
          <a:p>
            <a:r>
              <a:rPr lang="zh-CN" altLang="en-US" sz="2000" dirty="0"/>
              <a:t>手机</a:t>
            </a:r>
            <a:r>
              <a:rPr lang="en-US" altLang="zh-CN" sz="2000" dirty="0"/>
              <a:t>APP-</a:t>
            </a:r>
            <a:r>
              <a:rPr lang="zh-CN" altLang="en-US" sz="2000" dirty="0"/>
              <a:t>历史成绩查询</a:t>
            </a:r>
            <a:endParaRPr lang="zh-CN" altLang="en-US" sz="2000" dirty="0"/>
          </a:p>
        </p:txBody>
      </p:sp>
      <p:pic>
        <p:nvPicPr>
          <p:cNvPr id="3" name="图片 2"/>
          <p:cNvPicPr>
            <a:picLocks noChangeAspect="1"/>
          </p:cNvPicPr>
          <p:nvPr/>
        </p:nvPicPr>
        <p:blipFill>
          <a:blip r:embed="rId1"/>
          <a:stretch>
            <a:fillRect/>
          </a:stretch>
        </p:blipFill>
        <p:spPr>
          <a:xfrm>
            <a:off x="1447165" y="1195705"/>
            <a:ext cx="2933700" cy="5358765"/>
          </a:xfrm>
          <a:prstGeom prst="rect">
            <a:avLst/>
          </a:prstGeom>
        </p:spPr>
      </p:pic>
      <p:pic>
        <p:nvPicPr>
          <p:cNvPr id="4" name="图片 3"/>
          <p:cNvPicPr>
            <a:picLocks noChangeAspect="1"/>
          </p:cNvPicPr>
          <p:nvPr/>
        </p:nvPicPr>
        <p:blipFill>
          <a:blip r:embed="rId2"/>
          <a:stretch>
            <a:fillRect/>
          </a:stretch>
        </p:blipFill>
        <p:spPr>
          <a:xfrm>
            <a:off x="6292215" y="1198880"/>
            <a:ext cx="2886075" cy="5358130"/>
          </a:xfrm>
          <a:prstGeom prst="rect">
            <a:avLst/>
          </a:prstGeom>
        </p:spPr>
      </p:pic>
      <p:sp>
        <p:nvSpPr>
          <p:cNvPr id="7" name="文本框 6"/>
          <p:cNvSpPr txBox="1"/>
          <p:nvPr/>
        </p:nvSpPr>
        <p:spPr>
          <a:xfrm>
            <a:off x="341630" y="830580"/>
            <a:ext cx="10835005" cy="368300"/>
          </a:xfrm>
          <a:prstGeom prst="rect">
            <a:avLst/>
          </a:prstGeom>
          <a:noFill/>
        </p:spPr>
        <p:txBody>
          <a:bodyPr wrap="square" rtlCol="0" anchor="t">
            <a:spAutoFit/>
          </a:bodyPr>
          <a:p>
            <a:r>
              <a:rPr lang="zh-CN" altLang="en-US" b="1">
                <a:solidFill>
                  <a:srgbClr val="FF0000"/>
                </a:solidFill>
              </a:rPr>
              <a:t>根据福建省教育考试院规定，过程性评价成绩一年内两个考期有效，即报名当期及连续的下期。</a:t>
            </a:r>
            <a:endParaRPr lang="zh-CN" altLang="en-US" b="1">
              <a:solidFill>
                <a:srgbClr val="FF00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9040" y="217083"/>
            <a:ext cx="3050831" cy="546983"/>
          </a:xfrm>
        </p:spPr>
        <p:txBody>
          <a:bodyPr/>
          <a:lstStyle/>
          <a:p>
            <a:r>
              <a:rPr lang="zh-CN" altLang="en-US" sz="2000" dirty="0"/>
              <a:t>手机</a:t>
            </a:r>
            <a:r>
              <a:rPr lang="en-US" altLang="zh-CN" sz="2000" dirty="0"/>
              <a:t>APP-</a:t>
            </a:r>
            <a:r>
              <a:rPr lang="zh-CN" altLang="en-US" sz="2000" dirty="0"/>
              <a:t>选课缴费</a:t>
            </a:r>
            <a:endParaRPr lang="zh-CN" altLang="en-US" sz="2000" dirty="0"/>
          </a:p>
        </p:txBody>
      </p:sp>
      <p:sp>
        <p:nvSpPr>
          <p:cNvPr id="14" name="文本框 13"/>
          <p:cNvSpPr txBox="1"/>
          <p:nvPr/>
        </p:nvSpPr>
        <p:spPr>
          <a:xfrm>
            <a:off x="395605" y="932815"/>
            <a:ext cx="11271885" cy="706755"/>
          </a:xfrm>
          <a:prstGeom prst="rect">
            <a:avLst/>
          </a:prstGeom>
          <a:noFill/>
        </p:spPr>
        <p:txBody>
          <a:bodyPr wrap="square" rtlCol="0">
            <a:spAutoFit/>
          </a:bodyPr>
          <a:p>
            <a:pPr algn="l">
              <a:lnSpc>
                <a:spcPct val="100000"/>
              </a:lnSpc>
              <a:buClrTx/>
              <a:buSzTx/>
              <a:buFontTx/>
            </a:pPr>
            <a:r>
              <a:rPr sz="2000" dirty="0">
                <a:latin typeface="微软雅黑" panose="020B0503020204020204" pitchFamily="34" charset="-122"/>
                <a:ea typeface="微软雅黑" panose="020B0503020204020204" pitchFamily="34" charset="-122"/>
                <a:cs typeface="微软雅黑" panose="020B0503020204020204" pitchFamily="34" charset="-122"/>
              </a:rPr>
              <a:t>注意：1.</a:t>
            </a:r>
            <a:r>
              <a:rPr sz="2000" dirty="0">
                <a:latin typeface="微软雅黑" panose="020B0503020204020204" pitchFamily="34" charset="-122"/>
                <a:ea typeface="微软雅黑" panose="020B0503020204020204" pitchFamily="34" charset="-122"/>
                <a:cs typeface="微软雅黑" panose="020B0503020204020204" pitchFamily="34" charset="-122"/>
                <a:sym typeface="+mn-ea"/>
              </a:rPr>
              <a:t>过程性评价成绩有效期1年，选课时有提示存在历史成绩的课程，可以不用重复购买。</a:t>
            </a:r>
            <a:endParaRPr sz="2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lnSpc>
                <a:spcPct val="100000"/>
              </a:lnSpc>
              <a:buClrTx/>
              <a:buSzTx/>
              <a:buFontTx/>
            </a:pPr>
            <a:r>
              <a:rPr sz="2000"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dirty="0">
                <a:latin typeface="微软雅黑" panose="020B0503020204020204" pitchFamily="34" charset="-122"/>
                <a:ea typeface="微软雅黑" panose="020B0503020204020204" pitchFamily="34" charset="-122"/>
                <a:cs typeface="微软雅黑" panose="020B0503020204020204" pitchFamily="34" charset="-122"/>
              </a:rPr>
              <a:t>2.只能选择统考已经报考成功的课程，不要多报，缴费成功自动开课。</a:t>
            </a:r>
            <a:endParaRPr sz="20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749935" y="2050415"/>
            <a:ext cx="2160000" cy="4494000"/>
          </a:xfrm>
          <a:prstGeom prst="rect">
            <a:avLst/>
          </a:prstGeom>
        </p:spPr>
      </p:pic>
      <p:pic>
        <p:nvPicPr>
          <p:cNvPr id="11" name="图片 10"/>
          <p:cNvPicPr>
            <a:picLocks noChangeAspect="1"/>
          </p:cNvPicPr>
          <p:nvPr/>
        </p:nvPicPr>
        <p:blipFill>
          <a:blip r:embed="rId2"/>
          <a:stretch>
            <a:fillRect/>
          </a:stretch>
        </p:blipFill>
        <p:spPr>
          <a:xfrm>
            <a:off x="3507740" y="2050415"/>
            <a:ext cx="2160000" cy="4536000"/>
          </a:xfrm>
          <a:prstGeom prst="rect">
            <a:avLst/>
          </a:prstGeom>
        </p:spPr>
      </p:pic>
      <p:pic>
        <p:nvPicPr>
          <p:cNvPr id="12" name="图片 11"/>
          <p:cNvPicPr>
            <a:picLocks noChangeAspect="1"/>
          </p:cNvPicPr>
          <p:nvPr/>
        </p:nvPicPr>
        <p:blipFill>
          <a:blip r:embed="rId3"/>
          <a:stretch>
            <a:fillRect/>
          </a:stretch>
        </p:blipFill>
        <p:spPr>
          <a:xfrm>
            <a:off x="6265545" y="2058035"/>
            <a:ext cx="2160000" cy="4528016"/>
          </a:xfrm>
          <a:prstGeom prst="rect">
            <a:avLst/>
          </a:prstGeom>
        </p:spPr>
      </p:pic>
      <p:pic>
        <p:nvPicPr>
          <p:cNvPr id="13" name="图片 12"/>
          <p:cNvPicPr>
            <a:picLocks noChangeAspect="1"/>
          </p:cNvPicPr>
          <p:nvPr/>
        </p:nvPicPr>
        <p:blipFill>
          <a:blip r:embed="rId4"/>
          <a:stretch>
            <a:fillRect/>
          </a:stretch>
        </p:blipFill>
        <p:spPr>
          <a:xfrm>
            <a:off x="9023350" y="2058035"/>
            <a:ext cx="2160000" cy="45580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9040" y="217083"/>
            <a:ext cx="3050831" cy="546983"/>
          </a:xfrm>
        </p:spPr>
        <p:txBody>
          <a:bodyPr/>
          <a:lstStyle/>
          <a:p>
            <a:r>
              <a:rPr lang="zh-CN" altLang="en-US" sz="2000" dirty="0"/>
              <a:t>手机</a:t>
            </a:r>
            <a:r>
              <a:rPr lang="en-US" altLang="zh-CN" sz="2000" dirty="0"/>
              <a:t>APP-</a:t>
            </a:r>
            <a:r>
              <a:rPr lang="zh-CN" altLang="en-US" sz="2000" dirty="0"/>
              <a:t>学习</a:t>
            </a:r>
            <a:endParaRPr lang="zh-CN" altLang="en-US" sz="2000" dirty="0"/>
          </a:p>
        </p:txBody>
      </p:sp>
      <p:pic>
        <p:nvPicPr>
          <p:cNvPr id="5" name="图片 4"/>
          <p:cNvPicPr>
            <a:picLocks noChangeAspect="1"/>
          </p:cNvPicPr>
          <p:nvPr>
            <p:custDataLst>
              <p:tags r:id="rId1"/>
            </p:custDataLst>
          </p:nvPr>
        </p:nvPicPr>
        <p:blipFill>
          <a:blip r:embed="rId2"/>
          <a:stretch>
            <a:fillRect/>
          </a:stretch>
        </p:blipFill>
        <p:spPr>
          <a:xfrm>
            <a:off x="7197725" y="925195"/>
            <a:ext cx="2848610" cy="5689600"/>
          </a:xfrm>
          <a:prstGeom prst="rect">
            <a:avLst/>
          </a:prstGeom>
        </p:spPr>
      </p:pic>
      <p:pic>
        <p:nvPicPr>
          <p:cNvPr id="6" name="图片 5"/>
          <p:cNvPicPr>
            <a:picLocks noChangeAspect="1"/>
          </p:cNvPicPr>
          <p:nvPr/>
        </p:nvPicPr>
        <p:blipFill>
          <a:blip r:embed="rId3"/>
          <a:stretch>
            <a:fillRect/>
          </a:stretch>
        </p:blipFill>
        <p:spPr>
          <a:xfrm>
            <a:off x="2043430" y="925195"/>
            <a:ext cx="2855595" cy="5688965"/>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9040" y="217083"/>
            <a:ext cx="3050831" cy="546983"/>
          </a:xfrm>
        </p:spPr>
        <p:txBody>
          <a:bodyPr/>
          <a:lstStyle/>
          <a:p>
            <a:r>
              <a:rPr lang="zh-CN" altLang="en-US" sz="2000" dirty="0"/>
              <a:t>手机</a:t>
            </a:r>
            <a:r>
              <a:rPr lang="en-US" altLang="zh-CN" sz="2000" dirty="0"/>
              <a:t>APP-</a:t>
            </a:r>
            <a:r>
              <a:rPr lang="zh-CN" altLang="en-US" sz="2000" dirty="0"/>
              <a:t>课件学习</a:t>
            </a:r>
            <a:endParaRPr lang="zh-CN" altLang="en-US" sz="2000" dirty="0"/>
          </a:p>
        </p:txBody>
      </p:sp>
      <p:pic>
        <p:nvPicPr>
          <p:cNvPr id="9" name="图片 8"/>
          <p:cNvPicPr>
            <a:picLocks noChangeAspect="1"/>
          </p:cNvPicPr>
          <p:nvPr/>
        </p:nvPicPr>
        <p:blipFill>
          <a:blip r:embed="rId1"/>
          <a:stretch>
            <a:fillRect/>
          </a:stretch>
        </p:blipFill>
        <p:spPr>
          <a:xfrm>
            <a:off x="9088120" y="1346835"/>
            <a:ext cx="2766060" cy="5078730"/>
          </a:xfrm>
          <a:prstGeom prst="rect">
            <a:avLst/>
          </a:prstGeom>
        </p:spPr>
      </p:pic>
      <p:pic>
        <p:nvPicPr>
          <p:cNvPr id="10" name="图片 9"/>
          <p:cNvPicPr>
            <a:picLocks noChangeAspect="1"/>
          </p:cNvPicPr>
          <p:nvPr/>
        </p:nvPicPr>
        <p:blipFill>
          <a:blip r:embed="rId2"/>
          <a:srcRect b="18647"/>
          <a:stretch>
            <a:fillRect/>
          </a:stretch>
        </p:blipFill>
        <p:spPr>
          <a:xfrm>
            <a:off x="3446780" y="1359535"/>
            <a:ext cx="2940685" cy="5072380"/>
          </a:xfrm>
          <a:prstGeom prst="rect">
            <a:avLst/>
          </a:prstGeom>
        </p:spPr>
      </p:pic>
      <p:pic>
        <p:nvPicPr>
          <p:cNvPr id="3" name="图片 2"/>
          <p:cNvPicPr>
            <a:picLocks noChangeAspect="1"/>
          </p:cNvPicPr>
          <p:nvPr/>
        </p:nvPicPr>
        <p:blipFill>
          <a:blip r:embed="rId3"/>
          <a:stretch>
            <a:fillRect/>
          </a:stretch>
        </p:blipFill>
        <p:spPr>
          <a:xfrm>
            <a:off x="6489065" y="1347470"/>
            <a:ext cx="2497455" cy="5078095"/>
          </a:xfrm>
          <a:prstGeom prst="rect">
            <a:avLst/>
          </a:prstGeom>
        </p:spPr>
      </p:pic>
      <p:pic>
        <p:nvPicPr>
          <p:cNvPr id="4" name="图片 3"/>
          <p:cNvPicPr>
            <a:picLocks noChangeAspect="1"/>
          </p:cNvPicPr>
          <p:nvPr/>
        </p:nvPicPr>
        <p:blipFill>
          <a:blip r:embed="rId4"/>
          <a:stretch>
            <a:fillRect/>
          </a:stretch>
        </p:blipFill>
        <p:spPr>
          <a:xfrm>
            <a:off x="144145" y="1353185"/>
            <a:ext cx="3133725" cy="1019175"/>
          </a:xfrm>
          <a:prstGeom prst="rect">
            <a:avLst/>
          </a:prstGeom>
        </p:spPr>
      </p:pic>
      <p:pic>
        <p:nvPicPr>
          <p:cNvPr id="5" name="图片 4"/>
          <p:cNvPicPr>
            <a:picLocks noChangeAspect="1"/>
          </p:cNvPicPr>
          <p:nvPr/>
        </p:nvPicPr>
        <p:blipFill>
          <a:blip r:embed="rId5"/>
          <a:stretch>
            <a:fillRect/>
          </a:stretch>
        </p:blipFill>
        <p:spPr>
          <a:xfrm>
            <a:off x="153035" y="2531110"/>
            <a:ext cx="3124200" cy="3894455"/>
          </a:xfrm>
          <a:prstGeom prst="rect">
            <a:avLst/>
          </a:prstGeom>
        </p:spPr>
      </p:pic>
      <p:sp>
        <p:nvSpPr>
          <p:cNvPr id="8" name="文本框 7"/>
          <p:cNvSpPr txBox="1"/>
          <p:nvPr>
            <p:custDataLst>
              <p:tags r:id="rId6"/>
            </p:custDataLst>
          </p:nvPr>
        </p:nvSpPr>
        <p:spPr>
          <a:xfrm>
            <a:off x="417195" y="873760"/>
            <a:ext cx="10955020" cy="398780"/>
          </a:xfrm>
          <a:prstGeom prst="rect">
            <a:avLst/>
          </a:prstGeom>
          <a:noFill/>
        </p:spPr>
        <p:txBody>
          <a:bodyPr wrap="square" rtlCol="0">
            <a:spAutoFit/>
          </a:bodyPr>
          <a:p>
            <a:pPr algn="l">
              <a:buClrTx/>
              <a:buSzTx/>
              <a:buFontTx/>
            </a:pPr>
            <a:r>
              <a:rPr sz="2000" dirty="0">
                <a:latin typeface="微软雅黑" panose="020B0503020204020204" pitchFamily="34" charset="-122"/>
                <a:ea typeface="微软雅黑" panose="020B0503020204020204" pitchFamily="34" charset="-122"/>
                <a:cs typeface="微软雅黑" panose="020B0503020204020204" pitchFamily="34" charset="-122"/>
              </a:rPr>
              <a:t>每次进入学习都需要人脸识别</a:t>
            </a:r>
            <a:endParaRPr sz="20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9040" y="217083"/>
            <a:ext cx="3050831" cy="546983"/>
          </a:xfrm>
        </p:spPr>
        <p:txBody>
          <a:bodyPr/>
          <a:lstStyle/>
          <a:p>
            <a:r>
              <a:rPr lang="zh-CN" altLang="en-US" sz="2000" dirty="0"/>
              <a:t>手机</a:t>
            </a:r>
            <a:r>
              <a:rPr lang="en-US" altLang="zh-CN" sz="2000" dirty="0"/>
              <a:t>APP-</a:t>
            </a:r>
            <a:r>
              <a:rPr lang="zh-CN" altLang="en-US" sz="2000" dirty="0"/>
              <a:t>知识点</a:t>
            </a:r>
            <a:endParaRPr lang="zh-CN" altLang="en-US" sz="2000" dirty="0"/>
          </a:p>
        </p:txBody>
      </p:sp>
      <p:pic>
        <p:nvPicPr>
          <p:cNvPr id="3" name="图片 2"/>
          <p:cNvPicPr>
            <a:picLocks noChangeAspect="1"/>
          </p:cNvPicPr>
          <p:nvPr/>
        </p:nvPicPr>
        <p:blipFill>
          <a:blip r:embed="rId1"/>
          <a:stretch>
            <a:fillRect/>
          </a:stretch>
        </p:blipFill>
        <p:spPr>
          <a:xfrm>
            <a:off x="180343" y="1306800"/>
            <a:ext cx="2773084" cy="5553154"/>
          </a:xfrm>
          <a:prstGeom prst="rect">
            <a:avLst/>
          </a:prstGeom>
        </p:spPr>
      </p:pic>
      <p:pic>
        <p:nvPicPr>
          <p:cNvPr id="4" name="图片 3"/>
          <p:cNvPicPr>
            <a:picLocks noChangeAspect="1"/>
          </p:cNvPicPr>
          <p:nvPr/>
        </p:nvPicPr>
        <p:blipFill>
          <a:blip r:embed="rId2"/>
          <a:stretch>
            <a:fillRect/>
          </a:stretch>
        </p:blipFill>
        <p:spPr>
          <a:xfrm>
            <a:off x="3107099" y="1306800"/>
            <a:ext cx="2797215" cy="5553789"/>
          </a:xfrm>
          <a:prstGeom prst="rect">
            <a:avLst/>
          </a:prstGeom>
        </p:spPr>
      </p:pic>
      <p:pic>
        <p:nvPicPr>
          <p:cNvPr id="6" name="图片 5"/>
          <p:cNvPicPr>
            <a:picLocks noChangeAspect="1"/>
          </p:cNvPicPr>
          <p:nvPr/>
        </p:nvPicPr>
        <p:blipFill>
          <a:blip r:embed="rId3"/>
          <a:stretch>
            <a:fillRect/>
          </a:stretch>
        </p:blipFill>
        <p:spPr>
          <a:xfrm>
            <a:off x="6058621" y="1298545"/>
            <a:ext cx="2795945" cy="5558869"/>
          </a:xfrm>
          <a:prstGeom prst="rect">
            <a:avLst/>
          </a:prstGeom>
        </p:spPr>
      </p:pic>
      <p:pic>
        <p:nvPicPr>
          <p:cNvPr id="12" name="图片 11"/>
          <p:cNvPicPr>
            <a:picLocks noChangeAspect="1"/>
          </p:cNvPicPr>
          <p:nvPr/>
        </p:nvPicPr>
        <p:blipFill>
          <a:blip r:embed="rId4"/>
          <a:srcRect b="14402"/>
          <a:stretch>
            <a:fillRect/>
          </a:stretch>
        </p:blipFill>
        <p:spPr>
          <a:xfrm>
            <a:off x="8978265" y="3780155"/>
            <a:ext cx="3036570" cy="3077845"/>
          </a:xfrm>
          <a:prstGeom prst="rect">
            <a:avLst/>
          </a:prstGeom>
        </p:spPr>
      </p:pic>
      <p:pic>
        <p:nvPicPr>
          <p:cNvPr id="7" name="图片 6"/>
          <p:cNvPicPr>
            <a:picLocks noChangeAspect="1"/>
          </p:cNvPicPr>
          <p:nvPr/>
        </p:nvPicPr>
        <p:blipFill>
          <a:blip r:embed="rId5"/>
          <a:stretch>
            <a:fillRect/>
          </a:stretch>
        </p:blipFill>
        <p:spPr>
          <a:xfrm>
            <a:off x="8978265" y="1298575"/>
            <a:ext cx="3032125" cy="2481580"/>
          </a:xfrm>
          <a:prstGeom prst="rect">
            <a:avLst/>
          </a:prstGeom>
        </p:spPr>
      </p:pic>
      <p:sp>
        <p:nvSpPr>
          <p:cNvPr id="5" name="文本框 4"/>
          <p:cNvSpPr txBox="1"/>
          <p:nvPr>
            <p:custDataLst>
              <p:tags r:id="rId6"/>
            </p:custDataLst>
          </p:nvPr>
        </p:nvSpPr>
        <p:spPr>
          <a:xfrm>
            <a:off x="320675" y="899795"/>
            <a:ext cx="10749280" cy="398780"/>
          </a:xfrm>
          <a:prstGeom prst="rect">
            <a:avLst/>
          </a:prstGeom>
          <a:noFill/>
          <a:ln w="9525">
            <a:noFill/>
          </a:ln>
        </p:spPr>
        <p:txBody>
          <a:bodyPr wrap="square">
            <a:spAutoFit/>
          </a:bodyPr>
          <a:p>
            <a:pPr algn="l">
              <a:buClrTx/>
              <a:buSzTx/>
              <a:buFontTx/>
            </a:pPr>
            <a:r>
              <a:rPr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完成知识点才能开启阶段测评</a:t>
            </a:r>
            <a:endParaRPr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9040" y="217083"/>
            <a:ext cx="3050831" cy="546983"/>
          </a:xfrm>
        </p:spPr>
        <p:txBody>
          <a:bodyPr/>
          <a:lstStyle/>
          <a:p>
            <a:r>
              <a:rPr lang="zh-CN" altLang="en-US" sz="2000" dirty="0"/>
              <a:t>手机</a:t>
            </a:r>
            <a:r>
              <a:rPr lang="en-US" altLang="zh-CN" sz="2000" dirty="0"/>
              <a:t>APP-</a:t>
            </a:r>
            <a:r>
              <a:rPr lang="zh-CN" altLang="en-US" sz="2000" dirty="0"/>
              <a:t>阶段测评</a:t>
            </a:r>
            <a:endParaRPr lang="zh-CN" altLang="en-US" sz="2000" dirty="0"/>
          </a:p>
        </p:txBody>
      </p:sp>
      <p:pic>
        <p:nvPicPr>
          <p:cNvPr id="13" name="图片 12"/>
          <p:cNvPicPr>
            <a:picLocks noChangeAspect="1"/>
          </p:cNvPicPr>
          <p:nvPr/>
        </p:nvPicPr>
        <p:blipFill>
          <a:blip r:embed="rId1"/>
          <a:stretch>
            <a:fillRect/>
          </a:stretch>
        </p:blipFill>
        <p:spPr>
          <a:xfrm>
            <a:off x="7581265" y="3718560"/>
            <a:ext cx="3192780" cy="2778760"/>
          </a:xfrm>
          <a:prstGeom prst="rect">
            <a:avLst/>
          </a:prstGeom>
        </p:spPr>
      </p:pic>
      <p:sp>
        <p:nvSpPr>
          <p:cNvPr id="14" name="文本框 13"/>
          <p:cNvSpPr txBox="1"/>
          <p:nvPr/>
        </p:nvSpPr>
        <p:spPr>
          <a:xfrm>
            <a:off x="283845" y="1096010"/>
            <a:ext cx="3900170" cy="5958205"/>
          </a:xfrm>
          <a:prstGeom prst="rect">
            <a:avLst/>
          </a:prstGeom>
          <a:noFill/>
        </p:spPr>
        <p:txBody>
          <a:bodyPr wrap="square" rtlCol="0">
            <a:spAutoFit/>
          </a:bodyPr>
          <a:p>
            <a:pPr algn="l">
              <a:lnSpc>
                <a:spcPct val="150000"/>
              </a:lnSpc>
            </a:pPr>
            <a:r>
              <a:rPr lang="zh-CN" altLang="en-US" sz="1795" b="1" dirty="0">
                <a:latin typeface="微软雅黑" panose="020B0503020204020204" pitchFamily="34" charset="-122"/>
                <a:ea typeface="微软雅黑" panose="020B0503020204020204" pitchFamily="34" charset="-122"/>
              </a:rPr>
              <a:t>注意：</a:t>
            </a:r>
            <a:endParaRPr lang="zh-CN" altLang="en-US" sz="1795" b="1" dirty="0">
              <a:latin typeface="微软雅黑" panose="020B0503020204020204" pitchFamily="34" charset="-122"/>
              <a:ea typeface="微软雅黑" panose="020B0503020204020204" pitchFamily="34" charset="-122"/>
            </a:endParaRPr>
          </a:p>
          <a:p>
            <a:pPr algn="l">
              <a:lnSpc>
                <a:spcPct val="130000"/>
              </a:lnSpc>
            </a:pPr>
            <a:r>
              <a:rPr lang="en-US" altLang="zh-CN" sz="1795" b="1" dirty="0">
                <a:latin typeface="微软雅黑" panose="020B0503020204020204" pitchFamily="34" charset="-122"/>
                <a:ea typeface="微软雅黑" panose="020B0503020204020204" pitchFamily="34" charset="-122"/>
                <a:sym typeface="+mn-ea"/>
              </a:rPr>
              <a:t>1. </a:t>
            </a:r>
            <a:r>
              <a:rPr lang="zh-CN" altLang="en-US" sz="1795" b="1" dirty="0">
                <a:latin typeface="微软雅黑" panose="020B0503020204020204" pitchFamily="34" charset="-122"/>
                <a:ea typeface="微软雅黑" panose="020B0503020204020204" pitchFamily="34" charset="-122"/>
                <a:sym typeface="+mn-ea"/>
              </a:rPr>
              <a:t>完成知识点才能开启阶段测评，每次进入阶段测评需要人脸识别</a:t>
            </a:r>
            <a:endParaRPr lang="zh-CN" sz="1795" b="0" dirty="0">
              <a:solidFill>
                <a:schemeClr val="tx1"/>
              </a:solidFill>
              <a:cs typeface="+mn-ea"/>
            </a:endParaRPr>
          </a:p>
          <a:p>
            <a:pPr algn="l">
              <a:lnSpc>
                <a:spcPct val="130000"/>
              </a:lnSpc>
            </a:pPr>
            <a:endParaRPr lang="en-US" altLang="zh-CN" sz="1795" b="1" dirty="0">
              <a:latin typeface="微软雅黑" panose="020B0503020204020204" pitchFamily="34" charset="-122"/>
              <a:ea typeface="微软雅黑" panose="020B0503020204020204" pitchFamily="34" charset="-122"/>
            </a:endParaRPr>
          </a:p>
          <a:p>
            <a:pPr algn="l">
              <a:lnSpc>
                <a:spcPct val="130000"/>
              </a:lnSpc>
            </a:pPr>
            <a:r>
              <a:rPr lang="en-US" altLang="zh-CN" sz="1795" b="1" dirty="0">
                <a:latin typeface="微软雅黑" panose="020B0503020204020204" pitchFamily="34" charset="-122"/>
                <a:ea typeface="微软雅黑" panose="020B0503020204020204" pitchFamily="34" charset="-122"/>
                <a:sym typeface="+mn-ea"/>
              </a:rPr>
              <a:t>2.</a:t>
            </a:r>
            <a:r>
              <a:rPr lang="zh-CN" altLang="en-US" sz="1795" b="1" dirty="0">
                <a:latin typeface="微软雅黑" panose="020B0503020204020204" pitchFamily="34" charset="-122"/>
                <a:ea typeface="微软雅黑" panose="020B0503020204020204" pitchFamily="34" charset="-122"/>
                <a:sym typeface="+mn-ea"/>
              </a:rPr>
              <a:t>每门课程有</a:t>
            </a:r>
            <a:r>
              <a:rPr lang="en-US" altLang="zh-CN" sz="1795" b="1" dirty="0">
                <a:solidFill>
                  <a:srgbClr val="FF0000"/>
                </a:solidFill>
                <a:latin typeface="微软雅黑" panose="020B0503020204020204" pitchFamily="34" charset="-122"/>
                <a:ea typeface="微软雅黑" panose="020B0503020204020204" pitchFamily="34" charset="-122"/>
                <a:sym typeface="+mn-ea"/>
              </a:rPr>
              <a:t>4</a:t>
            </a:r>
            <a:r>
              <a:rPr lang="zh-CN" altLang="en-US" sz="1795" b="1" dirty="0">
                <a:solidFill>
                  <a:srgbClr val="FF0000"/>
                </a:solidFill>
                <a:latin typeface="微软雅黑" panose="020B0503020204020204" pitchFamily="34" charset="-122"/>
                <a:ea typeface="微软雅黑" panose="020B0503020204020204" pitchFamily="34" charset="-122"/>
                <a:sym typeface="+mn-ea"/>
              </a:rPr>
              <a:t>套阶段测评</a:t>
            </a:r>
            <a:r>
              <a:rPr lang="zh-CN" altLang="en-US" sz="1795" b="1" dirty="0">
                <a:latin typeface="微软雅黑" panose="020B0503020204020204" pitchFamily="34" charset="-122"/>
                <a:ea typeface="微软雅黑" panose="020B0503020204020204" pitchFamily="34" charset="-122"/>
                <a:sym typeface="+mn-ea"/>
              </a:rPr>
              <a:t>，</a:t>
            </a:r>
            <a:r>
              <a:rPr lang="en-US" altLang="zh-CN" sz="1795" b="1" dirty="0">
                <a:latin typeface="微软雅黑" panose="020B0503020204020204" pitchFamily="34" charset="-122"/>
                <a:ea typeface="微软雅黑" panose="020B0503020204020204" pitchFamily="34" charset="-122"/>
                <a:sym typeface="+mn-ea"/>
              </a:rPr>
              <a:t> </a:t>
            </a:r>
            <a:r>
              <a:rPr lang="zh-CN" altLang="en-US" sz="1795" b="1" dirty="0">
                <a:latin typeface="微软雅黑" panose="020B0503020204020204" pitchFamily="34" charset="-122"/>
                <a:ea typeface="微软雅黑" panose="020B0503020204020204" pitchFamily="34" charset="-122"/>
                <a:sym typeface="+mn-ea"/>
              </a:rPr>
              <a:t>每套阶段测评有</a:t>
            </a:r>
            <a:r>
              <a:rPr lang="en-US" altLang="zh-CN" sz="1795" b="1" dirty="0">
                <a:solidFill>
                  <a:srgbClr val="FF0000"/>
                </a:solidFill>
                <a:latin typeface="微软雅黑" panose="020B0503020204020204" pitchFamily="34" charset="-122"/>
                <a:ea typeface="微软雅黑" panose="020B0503020204020204" pitchFamily="34" charset="-122"/>
                <a:sym typeface="+mn-ea"/>
              </a:rPr>
              <a:t>2</a:t>
            </a:r>
            <a:r>
              <a:rPr lang="zh-CN" altLang="en-US" sz="1795" b="1" dirty="0">
                <a:solidFill>
                  <a:srgbClr val="FF0000"/>
                </a:solidFill>
                <a:latin typeface="微软雅黑" panose="020B0503020204020204" pitchFamily="34" charset="-122"/>
                <a:ea typeface="微软雅黑" panose="020B0503020204020204" pitchFamily="34" charset="-122"/>
                <a:sym typeface="+mn-ea"/>
              </a:rPr>
              <a:t>次</a:t>
            </a:r>
            <a:r>
              <a:rPr lang="zh-CN" altLang="en-US" sz="1795" b="1" dirty="0">
                <a:latin typeface="微软雅黑" panose="020B0503020204020204" pitchFamily="34" charset="-122"/>
                <a:ea typeface="微软雅黑" panose="020B0503020204020204" pitchFamily="34" charset="-122"/>
                <a:sym typeface="+mn-ea"/>
              </a:rPr>
              <a:t>考试机会</a:t>
            </a:r>
            <a:endParaRPr lang="zh-CN" altLang="en-US" sz="1795" b="1" dirty="0">
              <a:latin typeface="微软雅黑" panose="020B0503020204020204" pitchFamily="34" charset="-122"/>
              <a:ea typeface="微软雅黑" panose="020B0503020204020204" pitchFamily="34" charset="-122"/>
            </a:endParaRPr>
          </a:p>
          <a:p>
            <a:pPr algn="l">
              <a:lnSpc>
                <a:spcPct val="130000"/>
              </a:lnSpc>
            </a:pPr>
            <a:r>
              <a:rPr lang="zh-CN" altLang="en-US" sz="1795" b="1" dirty="0">
                <a:latin typeface="微软雅黑" panose="020B0503020204020204" pitchFamily="34" charset="-122"/>
                <a:ea typeface="微软雅黑" panose="020B0503020204020204" pitchFamily="34" charset="-122"/>
                <a:sym typeface="+mn-ea"/>
              </a:rPr>
              <a:t>  </a:t>
            </a:r>
            <a:endParaRPr lang="zh-CN" altLang="en-US" sz="1795" b="1" dirty="0">
              <a:latin typeface="微软雅黑" panose="020B0503020204020204" pitchFamily="34" charset="-122"/>
              <a:ea typeface="微软雅黑" panose="020B0503020204020204" pitchFamily="34" charset="-122"/>
            </a:endParaRPr>
          </a:p>
          <a:p>
            <a:pPr algn="l">
              <a:lnSpc>
                <a:spcPct val="130000"/>
              </a:lnSpc>
            </a:pPr>
            <a:endParaRPr lang="zh-CN" altLang="en-US" sz="1795" b="1" dirty="0">
              <a:latin typeface="微软雅黑" panose="020B0503020204020204" pitchFamily="34" charset="-122"/>
              <a:ea typeface="微软雅黑" panose="020B0503020204020204" pitchFamily="34" charset="-122"/>
            </a:endParaRPr>
          </a:p>
          <a:p>
            <a:pPr algn="l">
              <a:lnSpc>
                <a:spcPct val="130000"/>
              </a:lnSpc>
            </a:pPr>
            <a:r>
              <a:rPr lang="en-US" altLang="zh-CN" sz="1795" b="1" dirty="0">
                <a:latin typeface="微软雅黑" panose="020B0503020204020204" pitchFamily="34" charset="-122"/>
                <a:ea typeface="微软雅黑" panose="020B0503020204020204" pitchFamily="34" charset="-122"/>
                <a:sym typeface="+mn-ea"/>
              </a:rPr>
              <a:t>3. </a:t>
            </a:r>
            <a:r>
              <a:rPr lang="zh-CN" altLang="en-US" sz="1795" b="1" dirty="0">
                <a:latin typeface="微软雅黑" panose="020B0503020204020204" pitchFamily="34" charset="-122"/>
                <a:ea typeface="微软雅黑" panose="020B0503020204020204" pitchFamily="34" charset="-122"/>
                <a:sym typeface="+mn-ea"/>
              </a:rPr>
              <a:t>每套试卷提交之后可以不限次数</a:t>
            </a:r>
            <a:endParaRPr lang="zh-CN" altLang="en-US" sz="1795" b="1" dirty="0">
              <a:latin typeface="微软雅黑" panose="020B0503020204020204" pitchFamily="34" charset="-122"/>
              <a:ea typeface="微软雅黑" panose="020B0503020204020204" pitchFamily="34" charset="-122"/>
            </a:endParaRPr>
          </a:p>
          <a:p>
            <a:pPr algn="l">
              <a:lnSpc>
                <a:spcPct val="130000"/>
              </a:lnSpc>
            </a:pPr>
            <a:r>
              <a:rPr lang="zh-CN" altLang="en-US" sz="1795" b="1" dirty="0">
                <a:latin typeface="微软雅黑" panose="020B0503020204020204" pitchFamily="34" charset="-122"/>
                <a:ea typeface="微软雅黑" panose="020B0503020204020204" pitchFamily="34" charset="-122"/>
                <a:sym typeface="+mn-ea"/>
              </a:rPr>
              <a:t>   从</a:t>
            </a:r>
            <a:r>
              <a:rPr lang="en-US" altLang="zh-CN" sz="1795" b="1" dirty="0">
                <a:solidFill>
                  <a:srgbClr val="FF0000"/>
                </a:solidFill>
                <a:latin typeface="微软雅黑" panose="020B0503020204020204" pitchFamily="34" charset="-122"/>
                <a:ea typeface="微软雅黑" panose="020B0503020204020204" pitchFamily="34" charset="-122"/>
                <a:sym typeface="+mn-ea"/>
              </a:rPr>
              <a:t>“</a:t>
            </a:r>
            <a:r>
              <a:rPr lang="zh-CN" altLang="en-US" sz="1795" b="1" dirty="0">
                <a:solidFill>
                  <a:srgbClr val="FF0000"/>
                </a:solidFill>
                <a:latin typeface="微软雅黑" panose="020B0503020204020204" pitchFamily="34" charset="-122"/>
                <a:ea typeface="微软雅黑" panose="020B0503020204020204" pitchFamily="34" charset="-122"/>
                <a:sym typeface="+mn-ea"/>
              </a:rPr>
              <a:t>考试记录</a:t>
            </a:r>
            <a:r>
              <a:rPr lang="en-US" altLang="zh-CN" sz="1795" b="1" dirty="0">
                <a:solidFill>
                  <a:srgbClr val="FF0000"/>
                </a:solidFill>
                <a:latin typeface="微软雅黑" panose="020B0503020204020204" pitchFamily="34" charset="-122"/>
                <a:ea typeface="微软雅黑" panose="020B0503020204020204" pitchFamily="34" charset="-122"/>
                <a:sym typeface="+mn-ea"/>
              </a:rPr>
              <a:t>”</a:t>
            </a:r>
            <a:r>
              <a:rPr lang="zh-CN" altLang="en-US" sz="1795" b="1" dirty="0">
                <a:solidFill>
                  <a:srgbClr val="FF0000"/>
                </a:solidFill>
                <a:latin typeface="微软雅黑" panose="020B0503020204020204" pitchFamily="34" charset="-122"/>
                <a:ea typeface="微软雅黑" panose="020B0503020204020204" pitchFamily="34" charset="-122"/>
                <a:sym typeface="+mn-ea"/>
              </a:rPr>
              <a:t>进入</a:t>
            </a:r>
            <a:r>
              <a:rPr lang="en-US" altLang="zh-CN" sz="1795" b="1" dirty="0">
                <a:solidFill>
                  <a:srgbClr val="FF0000"/>
                </a:solidFill>
                <a:latin typeface="微软雅黑" panose="020B0503020204020204" pitchFamily="34" charset="-122"/>
                <a:ea typeface="微软雅黑" panose="020B0503020204020204" pitchFamily="34" charset="-122"/>
                <a:sym typeface="+mn-ea"/>
              </a:rPr>
              <a:t>“</a:t>
            </a:r>
            <a:r>
              <a:rPr lang="zh-CN" altLang="en-US" sz="1795" b="1" dirty="0">
                <a:solidFill>
                  <a:srgbClr val="FF0000"/>
                </a:solidFill>
                <a:latin typeface="微软雅黑" panose="020B0503020204020204" pitchFamily="34" charset="-122"/>
                <a:ea typeface="微软雅黑" panose="020B0503020204020204" pitchFamily="34" charset="-122"/>
                <a:sym typeface="+mn-ea"/>
              </a:rPr>
              <a:t>查看答卷</a:t>
            </a:r>
            <a:r>
              <a:rPr lang="en-US" altLang="zh-CN" sz="1795" b="1" dirty="0">
                <a:solidFill>
                  <a:srgbClr val="FF0000"/>
                </a:solidFill>
                <a:latin typeface="微软雅黑" panose="020B0503020204020204" pitchFamily="34" charset="-122"/>
                <a:ea typeface="微软雅黑" panose="020B0503020204020204" pitchFamily="34" charset="-122"/>
                <a:sym typeface="+mn-ea"/>
              </a:rPr>
              <a:t>”</a:t>
            </a:r>
            <a:r>
              <a:rPr lang="zh-CN" altLang="en-US" sz="1795" b="1" dirty="0">
                <a:latin typeface="微软雅黑" panose="020B0503020204020204" pitchFamily="34" charset="-122"/>
                <a:ea typeface="微软雅黑" panose="020B0503020204020204" pitchFamily="34" charset="-122"/>
                <a:sym typeface="+mn-ea"/>
              </a:rPr>
              <a:t>查看错题，再点</a:t>
            </a:r>
            <a:r>
              <a:rPr lang="en-US" altLang="zh-CN" sz="1795" b="1" dirty="0">
                <a:solidFill>
                  <a:srgbClr val="FF0000"/>
                </a:solidFill>
                <a:latin typeface="微软雅黑" panose="020B0503020204020204" pitchFamily="34" charset="-122"/>
                <a:ea typeface="微软雅黑" panose="020B0503020204020204" pitchFamily="34" charset="-122"/>
                <a:sym typeface="+mn-ea"/>
              </a:rPr>
              <a:t>“</a:t>
            </a:r>
            <a:r>
              <a:rPr lang="zh-CN" altLang="en-US" sz="1795" b="1" dirty="0">
                <a:solidFill>
                  <a:srgbClr val="FF0000"/>
                </a:solidFill>
                <a:latin typeface="微软雅黑" panose="020B0503020204020204" pitchFamily="34" charset="-122"/>
                <a:ea typeface="微软雅黑" panose="020B0503020204020204" pitchFamily="34" charset="-122"/>
                <a:sym typeface="+mn-ea"/>
              </a:rPr>
              <a:t>继续考试</a:t>
            </a:r>
            <a:r>
              <a:rPr lang="en-US" altLang="zh-CN" sz="1795" b="1" dirty="0">
                <a:solidFill>
                  <a:srgbClr val="FF0000"/>
                </a:solidFill>
                <a:latin typeface="微软雅黑" panose="020B0503020204020204" pitchFamily="34" charset="-122"/>
                <a:ea typeface="微软雅黑" panose="020B0503020204020204" pitchFamily="34" charset="-122"/>
                <a:sym typeface="+mn-ea"/>
              </a:rPr>
              <a:t>”</a:t>
            </a:r>
            <a:r>
              <a:rPr lang="zh-CN" altLang="en-US" sz="1795" b="1" dirty="0">
                <a:latin typeface="微软雅黑" panose="020B0503020204020204" pitchFamily="34" charset="-122"/>
                <a:ea typeface="微软雅黑" panose="020B0503020204020204" pitchFamily="34" charset="-122"/>
                <a:sym typeface="+mn-ea"/>
              </a:rPr>
              <a:t>修改答案，直至取得理想分数</a:t>
            </a:r>
            <a:endParaRPr lang="zh-CN" altLang="en-US" sz="1795" b="1" dirty="0">
              <a:latin typeface="微软雅黑" panose="020B0503020204020204" pitchFamily="34" charset="-122"/>
              <a:ea typeface="微软雅黑" panose="020B0503020204020204" pitchFamily="34" charset="-122"/>
            </a:endParaRPr>
          </a:p>
          <a:p>
            <a:pPr algn="l">
              <a:lnSpc>
                <a:spcPct val="130000"/>
              </a:lnSpc>
            </a:pPr>
            <a:endParaRPr lang="zh-CN" altLang="en-US" sz="1795" b="1" dirty="0">
              <a:latin typeface="微软雅黑" panose="020B0503020204020204" pitchFamily="34" charset="-122"/>
              <a:ea typeface="微软雅黑" panose="020B0503020204020204" pitchFamily="34" charset="-122"/>
            </a:endParaRPr>
          </a:p>
          <a:p>
            <a:pPr algn="l">
              <a:lnSpc>
                <a:spcPct val="130000"/>
              </a:lnSpc>
            </a:pPr>
            <a:r>
              <a:rPr lang="en-US" altLang="zh-CN" sz="1795" b="1" dirty="0">
                <a:latin typeface="微软雅黑" panose="020B0503020204020204" pitchFamily="34" charset="-122"/>
                <a:ea typeface="微软雅黑" panose="020B0503020204020204" pitchFamily="34" charset="-122"/>
                <a:sym typeface="+mn-ea"/>
              </a:rPr>
              <a:t>4. </a:t>
            </a:r>
            <a:r>
              <a:rPr lang="zh-CN" altLang="en-US" sz="1795" b="1" dirty="0">
                <a:latin typeface="微软雅黑" panose="020B0503020204020204" pitchFamily="34" charset="-122"/>
                <a:ea typeface="微软雅黑" panose="020B0503020204020204" pitchFamily="34" charset="-122"/>
                <a:sym typeface="+mn-ea"/>
              </a:rPr>
              <a:t>每套阶段测评取</a:t>
            </a:r>
            <a:r>
              <a:rPr lang="en-US" altLang="zh-CN" sz="1795" b="1" dirty="0">
                <a:latin typeface="微软雅黑" panose="020B0503020204020204" pitchFamily="34" charset="-122"/>
                <a:ea typeface="微软雅黑" panose="020B0503020204020204" pitchFamily="34" charset="-122"/>
                <a:sym typeface="+mn-ea"/>
              </a:rPr>
              <a:t>2</a:t>
            </a:r>
            <a:r>
              <a:rPr lang="zh-CN" altLang="en-US" sz="1795" b="1" dirty="0">
                <a:latin typeface="微软雅黑" panose="020B0503020204020204" pitchFamily="34" charset="-122"/>
                <a:ea typeface="微软雅黑" panose="020B0503020204020204" pitchFamily="34" charset="-122"/>
                <a:sym typeface="+mn-ea"/>
              </a:rPr>
              <a:t>次试卷里</a:t>
            </a:r>
            <a:r>
              <a:rPr lang="zh-CN" altLang="en-US" sz="1795" b="1" dirty="0">
                <a:solidFill>
                  <a:srgbClr val="FF0000"/>
                </a:solidFill>
                <a:latin typeface="微软雅黑" panose="020B0503020204020204" pitchFamily="34" charset="-122"/>
                <a:ea typeface="微软雅黑" panose="020B0503020204020204" pitchFamily="34" charset="-122"/>
                <a:sym typeface="+mn-ea"/>
              </a:rPr>
              <a:t>最高分</a:t>
            </a:r>
            <a:endParaRPr lang="zh-CN" altLang="en-US" sz="1795" b="1" dirty="0">
              <a:latin typeface="微软雅黑" panose="020B0503020204020204" pitchFamily="34" charset="-122"/>
              <a:ea typeface="微软雅黑" panose="020B0503020204020204" pitchFamily="34" charset="-122"/>
            </a:endParaRPr>
          </a:p>
          <a:p>
            <a:pPr algn="l">
              <a:lnSpc>
                <a:spcPct val="130000"/>
              </a:lnSpc>
            </a:pPr>
            <a:r>
              <a:rPr lang="zh-CN" altLang="en-US" sz="1795" b="1" dirty="0">
                <a:latin typeface="微软雅黑" panose="020B0503020204020204" pitchFamily="34" charset="-122"/>
                <a:ea typeface="微软雅黑" panose="020B0503020204020204" pitchFamily="34" charset="-122"/>
                <a:sym typeface="+mn-ea"/>
              </a:rPr>
              <a:t>    作为成绩。</a:t>
            </a:r>
            <a:endParaRPr lang="zh-CN" altLang="en-US" sz="1795" b="1" dirty="0">
              <a:latin typeface="微软雅黑" panose="020B0503020204020204" pitchFamily="34" charset="-122"/>
              <a:ea typeface="微软雅黑" panose="020B0503020204020204" pitchFamily="34" charset="-122"/>
            </a:endParaRPr>
          </a:p>
          <a:p>
            <a:pPr algn="l">
              <a:lnSpc>
                <a:spcPct val="150000"/>
              </a:lnSpc>
            </a:pPr>
            <a:endParaRPr lang="zh-CN" altLang="en-US" sz="1795" b="1"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a:stretch>
            <a:fillRect/>
          </a:stretch>
        </p:blipFill>
        <p:spPr>
          <a:xfrm>
            <a:off x="4241165" y="763905"/>
            <a:ext cx="3192780" cy="5732780"/>
          </a:xfrm>
          <a:prstGeom prst="rect">
            <a:avLst/>
          </a:prstGeom>
        </p:spPr>
      </p:pic>
      <p:pic>
        <p:nvPicPr>
          <p:cNvPr id="4" name="图片 3"/>
          <p:cNvPicPr>
            <a:picLocks noChangeAspect="1"/>
          </p:cNvPicPr>
          <p:nvPr/>
        </p:nvPicPr>
        <p:blipFill>
          <a:blip r:embed="rId3"/>
          <a:stretch>
            <a:fillRect/>
          </a:stretch>
        </p:blipFill>
        <p:spPr>
          <a:xfrm>
            <a:off x="7581265" y="763905"/>
            <a:ext cx="3197225" cy="2954655"/>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9040" y="217083"/>
            <a:ext cx="3050831" cy="546983"/>
          </a:xfrm>
        </p:spPr>
        <p:txBody>
          <a:bodyPr/>
          <a:lstStyle/>
          <a:p>
            <a:r>
              <a:rPr lang="zh-CN" altLang="en-US" sz="2000" dirty="0"/>
              <a:t>手机</a:t>
            </a:r>
            <a:r>
              <a:rPr lang="en-US" altLang="zh-CN" sz="2000" dirty="0"/>
              <a:t>APP-</a:t>
            </a:r>
            <a:r>
              <a:rPr lang="zh-CN" altLang="en-US" sz="2000" dirty="0"/>
              <a:t>综合测评</a:t>
            </a:r>
            <a:endParaRPr lang="zh-CN" altLang="en-US" sz="2000" dirty="0"/>
          </a:p>
        </p:txBody>
      </p:sp>
      <p:sp>
        <p:nvSpPr>
          <p:cNvPr id="5" name="文本框 4"/>
          <p:cNvSpPr txBox="1"/>
          <p:nvPr/>
        </p:nvSpPr>
        <p:spPr>
          <a:xfrm>
            <a:off x="320675" y="1005840"/>
            <a:ext cx="10749280" cy="706755"/>
          </a:xfrm>
          <a:prstGeom prst="rect">
            <a:avLst/>
          </a:prstGeom>
          <a:noFill/>
          <a:ln w="9525">
            <a:noFill/>
          </a:ln>
        </p:spPr>
        <p:txBody>
          <a:bodyPr wrap="square">
            <a:spAutoFit/>
          </a:bodyPr>
          <a:p>
            <a:pPr algn="l">
              <a:buClrTx/>
              <a:buSzTx/>
              <a:buFontTx/>
            </a:pPr>
            <a:r>
              <a:rPr sz="20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每门</a:t>
            </a:r>
            <a:r>
              <a:rPr lang="zh-CN" sz="20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课程</a:t>
            </a:r>
            <a:r>
              <a:rPr sz="20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有</a:t>
            </a:r>
            <a:r>
              <a:rPr lang="en-US" sz="2000" b="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3</a:t>
            </a:r>
            <a:r>
              <a:rPr sz="2000" b="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次</a:t>
            </a:r>
            <a:r>
              <a:rPr lang="zh-CN" sz="20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考试</a:t>
            </a:r>
            <a:r>
              <a:rPr sz="20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机会，</a:t>
            </a:r>
            <a:r>
              <a:rPr lang="zh-CN" sz="20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考试时长</a:t>
            </a:r>
            <a:r>
              <a:rPr sz="2000" b="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60分钟</a:t>
            </a:r>
            <a:r>
              <a:rPr sz="20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，如果有多门考试的学生，第一门课程打开</a:t>
            </a:r>
            <a:r>
              <a:rPr sz="2000" b="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30分钟</a:t>
            </a:r>
            <a:r>
              <a:rPr sz="20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后才可以打开</a:t>
            </a:r>
            <a:r>
              <a:rPr sz="2000" b="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第二门</a:t>
            </a:r>
            <a:r>
              <a:rPr sz="20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考试试卷</a:t>
            </a:r>
            <a:r>
              <a:rPr lang="zh-CN" sz="20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，人脸识别成功进入考试页面。</a:t>
            </a:r>
            <a:endParaRPr lang="zh-CN" sz="20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p:cNvPicPr>
            <a:picLocks noChangeAspect="1"/>
          </p:cNvPicPr>
          <p:nvPr>
            <p:custDataLst>
              <p:tags r:id="rId1"/>
            </p:custDataLst>
          </p:nvPr>
        </p:nvPicPr>
        <p:blipFill>
          <a:blip r:embed="rId2"/>
          <a:stretch>
            <a:fillRect/>
          </a:stretch>
        </p:blipFill>
        <p:spPr>
          <a:xfrm>
            <a:off x="4117340" y="1711325"/>
            <a:ext cx="2303780" cy="4947920"/>
          </a:xfrm>
          <a:prstGeom prst="rect">
            <a:avLst/>
          </a:prstGeom>
        </p:spPr>
      </p:pic>
      <p:pic>
        <p:nvPicPr>
          <p:cNvPr id="8" name="图片 7"/>
          <p:cNvPicPr>
            <a:picLocks noChangeAspect="1"/>
          </p:cNvPicPr>
          <p:nvPr>
            <p:custDataLst>
              <p:tags r:id="rId3"/>
            </p:custDataLst>
          </p:nvPr>
        </p:nvPicPr>
        <p:blipFill>
          <a:blip r:embed="rId4"/>
          <a:stretch>
            <a:fillRect/>
          </a:stretch>
        </p:blipFill>
        <p:spPr>
          <a:xfrm>
            <a:off x="7832725" y="1712595"/>
            <a:ext cx="2486660" cy="4947920"/>
          </a:xfrm>
          <a:prstGeom prst="rect">
            <a:avLst/>
          </a:prstGeom>
        </p:spPr>
      </p:pic>
      <p:pic>
        <p:nvPicPr>
          <p:cNvPr id="3" name="图片 2"/>
          <p:cNvPicPr/>
          <p:nvPr>
            <p:custDataLst>
              <p:tags r:id="rId5"/>
            </p:custDataLst>
          </p:nvPr>
        </p:nvPicPr>
        <p:blipFill>
          <a:blip r:embed="rId6"/>
          <a:stretch>
            <a:fillRect/>
          </a:stretch>
        </p:blipFill>
        <p:spPr>
          <a:xfrm>
            <a:off x="504190" y="1712595"/>
            <a:ext cx="2304000" cy="49464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9040" y="217083"/>
            <a:ext cx="3050831" cy="546983"/>
          </a:xfrm>
        </p:spPr>
        <p:txBody>
          <a:bodyPr/>
          <a:lstStyle/>
          <a:p>
            <a:r>
              <a:rPr lang="zh-CN" altLang="en-US" sz="2000" dirty="0"/>
              <a:t>手机</a:t>
            </a:r>
            <a:r>
              <a:rPr lang="en-US" altLang="zh-CN" sz="2000" dirty="0"/>
              <a:t>APP-</a:t>
            </a:r>
            <a:r>
              <a:rPr lang="zh-CN" altLang="en-US" sz="2000" dirty="0"/>
              <a:t>综合测评</a:t>
            </a:r>
            <a:endParaRPr lang="zh-CN" altLang="en-US" sz="2000" dirty="0"/>
          </a:p>
        </p:txBody>
      </p:sp>
      <p:sp>
        <p:nvSpPr>
          <p:cNvPr id="3" name="文本框 2"/>
          <p:cNvSpPr txBox="1"/>
          <p:nvPr/>
        </p:nvSpPr>
        <p:spPr>
          <a:xfrm>
            <a:off x="329565" y="1040130"/>
            <a:ext cx="11427460" cy="706755"/>
          </a:xfrm>
          <a:prstGeom prst="rect">
            <a:avLst/>
          </a:prstGeom>
          <a:noFill/>
          <a:ln w="9525">
            <a:noFill/>
          </a:ln>
        </p:spPr>
        <p:txBody>
          <a:bodyPr wrap="square">
            <a:spAutoFit/>
          </a:bodyPr>
          <a:p>
            <a:pPr algn="l">
              <a:buClrTx/>
              <a:buSzTx/>
              <a:buFontTx/>
            </a:pPr>
            <a:r>
              <a:rPr sz="2000" b="0" dirty="0">
                <a:latin typeface="微软雅黑" panose="020B0503020204020204" pitchFamily="34" charset="-122"/>
                <a:ea typeface="微软雅黑" panose="020B0503020204020204" pitchFamily="34" charset="-122"/>
                <a:cs typeface="微软雅黑" panose="020B0503020204020204" pitchFamily="34" charset="-122"/>
              </a:rPr>
              <a:t>进入考试</a:t>
            </a:r>
            <a:r>
              <a:rPr lang="zh-CN" sz="2000" b="0" dirty="0">
                <a:latin typeface="微软雅黑" panose="020B0503020204020204" pitchFamily="34" charset="-122"/>
                <a:ea typeface="微软雅黑" panose="020B0503020204020204" pitchFamily="34" charset="-122"/>
                <a:cs typeface="微软雅黑" panose="020B0503020204020204" pitchFamily="34" charset="-122"/>
              </a:rPr>
              <a:t>后</a:t>
            </a:r>
            <a:r>
              <a:rPr sz="2000" b="0" dirty="0">
                <a:latin typeface="微软雅黑" panose="020B0503020204020204" pitchFamily="34" charset="-122"/>
                <a:ea typeface="微软雅黑" panose="020B0503020204020204" pitchFamily="34" charset="-122"/>
                <a:cs typeface="微软雅黑" panose="020B0503020204020204" pitchFamily="34" charset="-122"/>
              </a:rPr>
              <a:t>，</a:t>
            </a:r>
            <a:r>
              <a:rPr lang="zh-CN" sz="2000" b="0" dirty="0">
                <a:latin typeface="微软雅黑" panose="020B0503020204020204" pitchFamily="34" charset="-122"/>
                <a:ea typeface="微软雅黑" panose="020B0503020204020204" pitchFamily="34" charset="-122"/>
                <a:cs typeface="微软雅黑" panose="020B0503020204020204" pitchFamily="34" charset="-122"/>
              </a:rPr>
              <a:t>下方有</a:t>
            </a:r>
            <a:r>
              <a:rPr lang="en-US" altLang="zh-CN" sz="2000" b="0" dirty="0">
                <a:latin typeface="微软雅黑" panose="020B0503020204020204" pitchFamily="34" charset="-122"/>
                <a:ea typeface="微软雅黑" panose="020B0503020204020204" pitchFamily="34" charset="-122"/>
                <a:cs typeface="微软雅黑" panose="020B0503020204020204" pitchFamily="34" charset="-122"/>
              </a:rPr>
              <a:t>60</a:t>
            </a:r>
            <a:r>
              <a:rPr lang="zh-CN" altLang="en-US" sz="2000" b="0" dirty="0">
                <a:latin typeface="微软雅黑" panose="020B0503020204020204" pitchFamily="34" charset="-122"/>
                <a:ea typeface="微软雅黑" panose="020B0503020204020204" pitchFamily="34" charset="-122"/>
                <a:cs typeface="微软雅黑" panose="020B0503020204020204" pitchFamily="34" charset="-122"/>
              </a:rPr>
              <a:t>分钟倒计时，中途退出计时也在进行中，</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倒计时结束后无法再作答，</a:t>
            </a:r>
            <a:r>
              <a:rPr sz="2000" b="0" dirty="0">
                <a:latin typeface="微软雅黑" panose="020B0503020204020204" pitchFamily="34" charset="-122"/>
                <a:ea typeface="微软雅黑" panose="020B0503020204020204" pitchFamily="34" charset="-122"/>
                <a:cs typeface="微软雅黑" panose="020B0503020204020204" pitchFamily="34" charset="-122"/>
              </a:rPr>
              <a:t>右上角可查看答题卡和提交试卷。提交试卷后</a:t>
            </a:r>
            <a:r>
              <a:rPr sz="2000" b="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不可查看试卷对错</a:t>
            </a:r>
            <a:r>
              <a:rPr sz="2000" dirty="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sz="2000" b="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1292225" y="1746250"/>
            <a:ext cx="2399030" cy="4979035"/>
          </a:xfrm>
          <a:prstGeom prst="rect">
            <a:avLst/>
          </a:prstGeom>
        </p:spPr>
      </p:pic>
      <p:pic>
        <p:nvPicPr>
          <p:cNvPr id="7" name="图片 6"/>
          <p:cNvPicPr/>
          <p:nvPr/>
        </p:nvPicPr>
        <p:blipFill>
          <a:blip r:embed="rId2"/>
          <a:stretch>
            <a:fillRect/>
          </a:stretch>
        </p:blipFill>
        <p:spPr>
          <a:xfrm>
            <a:off x="5166360" y="1746885"/>
            <a:ext cx="2397600" cy="49784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9040" y="217083"/>
            <a:ext cx="3050831" cy="546983"/>
          </a:xfrm>
        </p:spPr>
        <p:txBody>
          <a:bodyPr/>
          <a:lstStyle/>
          <a:p>
            <a:r>
              <a:rPr lang="zh-CN" altLang="en-US" sz="2000" dirty="0"/>
              <a:t>手机</a:t>
            </a:r>
            <a:r>
              <a:rPr lang="en-US" altLang="zh-CN" sz="2000" dirty="0"/>
              <a:t>APP-</a:t>
            </a:r>
            <a:r>
              <a:rPr lang="zh-CN" altLang="en-US" sz="2000" dirty="0"/>
              <a:t>综合测评</a:t>
            </a:r>
            <a:endParaRPr lang="zh-CN" altLang="en-US" sz="2000" dirty="0"/>
          </a:p>
        </p:txBody>
      </p:sp>
      <p:sp>
        <p:nvSpPr>
          <p:cNvPr id="5" name="文本框 4"/>
          <p:cNvSpPr txBox="1"/>
          <p:nvPr/>
        </p:nvSpPr>
        <p:spPr>
          <a:xfrm>
            <a:off x="320675" y="1151890"/>
            <a:ext cx="10749280" cy="706755"/>
          </a:xfrm>
          <a:prstGeom prst="rect">
            <a:avLst/>
          </a:prstGeom>
          <a:noFill/>
          <a:ln w="9525">
            <a:noFill/>
          </a:ln>
        </p:spPr>
        <p:txBody>
          <a:bodyPr wrap="square">
            <a:spAutoFit/>
          </a:bodyPr>
          <a:p>
            <a:pPr algn="l">
              <a:buClrTx/>
              <a:buSzTx/>
              <a:buFontTx/>
            </a:pPr>
            <a:r>
              <a:rPr sz="2000" b="0" dirty="0">
                <a:latin typeface="微软雅黑" panose="020B0503020204020204" pitchFamily="34" charset="-122"/>
                <a:ea typeface="微软雅黑" panose="020B0503020204020204" pitchFamily="34" charset="-122"/>
                <a:cs typeface="微软雅黑" panose="020B0503020204020204" pitchFamily="34" charset="-122"/>
              </a:rPr>
              <a:t>在考试时间内（60分钟）都能从“考试记录”按钮，在打开的页面选择“继续考试”，重复答题</a:t>
            </a:r>
            <a:r>
              <a:rPr lang="zh-CN" sz="2000" b="0" dirty="0">
                <a:latin typeface="微软雅黑" panose="020B0503020204020204" pitchFamily="34" charset="-122"/>
                <a:ea typeface="微软雅黑" panose="020B0503020204020204" pitchFamily="34" charset="-122"/>
                <a:cs typeface="微软雅黑" panose="020B0503020204020204" pitchFamily="34" charset="-122"/>
              </a:rPr>
              <a:t>，</a:t>
            </a:r>
            <a:r>
              <a:rPr sz="2000" dirty="0">
                <a:latin typeface="微软雅黑" panose="020B0503020204020204" pitchFamily="34" charset="-122"/>
                <a:ea typeface="微软雅黑" panose="020B0503020204020204" pitchFamily="34" charset="-122"/>
                <a:cs typeface="微软雅黑" panose="020B0503020204020204" pitchFamily="34" charset="-122"/>
                <a:sym typeface="+mn-ea"/>
              </a:rPr>
              <a:t>取三套试卷中最高分作为成绩。</a:t>
            </a:r>
            <a:endParaRPr sz="2000" b="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1152525" y="2134870"/>
            <a:ext cx="3323590" cy="3265170"/>
          </a:xfrm>
          <a:prstGeom prst="rect">
            <a:avLst/>
          </a:prstGeom>
        </p:spPr>
      </p:pic>
      <p:pic>
        <p:nvPicPr>
          <p:cNvPr id="8" name="图片 7"/>
          <p:cNvPicPr/>
          <p:nvPr/>
        </p:nvPicPr>
        <p:blipFill>
          <a:blip r:embed="rId2"/>
          <a:stretch>
            <a:fillRect/>
          </a:stretch>
        </p:blipFill>
        <p:spPr>
          <a:xfrm>
            <a:off x="6094095" y="2134870"/>
            <a:ext cx="3265200" cy="3288518"/>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 过程性评价</a:t>
            </a:r>
            <a:r>
              <a:rPr lang="zh-CN" altLang="en-US" sz="2000" dirty="0" smtClean="0"/>
              <a:t>政策</a:t>
            </a:r>
            <a:endParaRPr lang="zh-CN" altLang="en-US" sz="2000" dirty="0"/>
          </a:p>
        </p:txBody>
      </p:sp>
      <p:sp>
        <p:nvSpPr>
          <p:cNvPr id="4" name="文本框 10"/>
          <p:cNvSpPr txBox="1"/>
          <p:nvPr/>
        </p:nvSpPr>
        <p:spPr>
          <a:xfrm>
            <a:off x="275694" y="1019697"/>
            <a:ext cx="8422225" cy="398780"/>
          </a:xfrm>
          <a:prstGeom prst="rect">
            <a:avLst/>
          </a:prstGeom>
          <a:noFill/>
        </p:spPr>
        <p:txBody>
          <a:bodyPr wrap="square" rtlCol="0">
            <a:spAutoFit/>
          </a:bodyPr>
          <a:p>
            <a:pPr marL="342900" indent="-342900">
              <a:buFont typeface="Wingdings" panose="05000000000000000000" charset="0"/>
              <a:buChar char="p"/>
            </a:pPr>
            <a:r>
              <a:rPr lang="zh-CN" altLang="en-US" sz="2000" b="1" dirty="0" smtClean="0">
                <a:latin typeface="微软雅黑" panose="020B0503020204020204" pitchFamily="34" charset="-122"/>
                <a:ea typeface="微软雅黑" panose="020B0503020204020204" pitchFamily="34" charset="-122"/>
                <a:cs typeface="微软雅黑" panose="020B0503020204020204" pitchFamily="34" charset="-122"/>
              </a:rPr>
              <a:t>什么是网络助学过程性考核？</a:t>
            </a:r>
            <a:endParaRPr lang="zh-CN" altLang="en-US" sz="2000" b="1" dirty="0" smtClean="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nvSpPr>
        <p:spPr>
          <a:xfrm>
            <a:off x="514985" y="1638300"/>
            <a:ext cx="10084435" cy="3969385"/>
          </a:xfrm>
          <a:prstGeom prst="rect">
            <a:avLst/>
          </a:prstGeom>
          <a:noFill/>
        </p:spPr>
        <p:txBody>
          <a:bodyPr wrap="square" rtlCol="0" anchor="t">
            <a:spAutoFit/>
          </a:bodyPr>
          <a:p>
            <a:r>
              <a:rPr lang="en-US" altLang="zh-CN"/>
              <a:t>      </a:t>
            </a:r>
            <a:r>
              <a:rPr lang="zh-CN" altLang="en-US"/>
              <a:t>根据全国高等教育自学考试指导委员会《高等教育自学考试网络助学综合评价标准体系》（试行）（考委办[2013]9号）和《福建省教育考试院关于做好高等教育自学考试网络助学课程过程性评价数据报送工作的通知》（闽考院自[2019]10号）等文件精神，</a:t>
            </a:r>
            <a:r>
              <a:rPr lang="zh-CN" altLang="en-US">
                <a:sym typeface="+mn-ea"/>
              </a:rPr>
              <a:t>高等自学考试网络助学过程性评价试点工作的责任主体是主考院校</a:t>
            </a:r>
            <a:r>
              <a:rPr lang="zh-CN" altLang="en-US"/>
              <a:t>。</a:t>
            </a:r>
            <a:endParaRPr lang="zh-CN" altLang="en-US"/>
          </a:p>
          <a:p>
            <a:r>
              <a:rPr lang="zh-CN" altLang="en-US"/>
              <a:t> </a:t>
            </a:r>
            <a:r>
              <a:rPr lang="en-US" altLang="zh-CN"/>
              <a:t>     </a:t>
            </a:r>
            <a:r>
              <a:rPr lang="zh-CN" altLang="en-US"/>
              <a:t>我校经研究，决定与华富教育集团旗下“华夏大地教育网”合作建设并开通本校高等教育自学考试网络助学平台（简称“网络助学平台”）。“网络助学平台”将向我校考生提供优质网络教育资源、开展网络助学，并在此基础上开展课程学业综合评价试点工作。</a:t>
            </a:r>
            <a:endParaRPr lang="zh-CN" altLang="en-US"/>
          </a:p>
          <a:p>
            <a:endParaRPr lang="zh-CN" altLang="en-US"/>
          </a:p>
          <a:p>
            <a:r>
              <a:rPr lang="en-US" altLang="zh-CN"/>
              <a:t>      </a:t>
            </a:r>
            <a:r>
              <a:rPr lang="zh-CN" altLang="en-US"/>
              <a:t>参加高等教育自学考试网络助学综合评价的考生，在学习结束后，可取得过程性评价成绩。过程性评价成绩以30%的比例计入该门课程总成绩。即：</a:t>
            </a:r>
            <a:r>
              <a:rPr lang="zh-CN" altLang="en-US">
                <a:solidFill>
                  <a:srgbClr val="FF0000"/>
                </a:solidFill>
              </a:rPr>
              <a:t>课程最终成绩=过程性评价成绩×30% + 国家统考笔试成绩×70%。</a:t>
            </a:r>
            <a:endParaRPr lang="en-US" altLang="zh-CN">
              <a:solidFill>
                <a:srgbClr val="FF0000"/>
              </a:solidFill>
            </a:endParaRPr>
          </a:p>
          <a:p>
            <a:endParaRPr lang="zh-CN" altLang="en-US"/>
          </a:p>
          <a:p>
            <a:r>
              <a:rPr lang="en-US" altLang="zh-CN"/>
              <a:t>     </a:t>
            </a:r>
            <a:r>
              <a:rPr lang="zh-CN" altLang="en-US"/>
              <a:t>举例：某考生报考审计学</a:t>
            </a:r>
            <a:r>
              <a:rPr lang="zh-CN" altLang="en-US"/>
              <a:t>课程，统考成绩为</a:t>
            </a:r>
            <a:r>
              <a:rPr lang="en-US" altLang="zh-CN"/>
              <a:t>49</a:t>
            </a:r>
            <a:r>
              <a:rPr lang="zh-CN" altLang="en-US"/>
              <a:t>分，因参加了过程性考核，获得了网络助学成绩</a:t>
            </a:r>
            <a:r>
              <a:rPr lang="en-US" altLang="zh-CN"/>
              <a:t>95</a:t>
            </a:r>
            <a:r>
              <a:rPr lang="zh-CN" altLang="en-US"/>
              <a:t>分，折算后：</a:t>
            </a:r>
            <a:r>
              <a:rPr lang="en-US" altLang="zh-CN"/>
              <a:t>95*30%+49*70%=63</a:t>
            </a:r>
            <a:r>
              <a:rPr lang="zh-CN" altLang="en-US"/>
              <a:t>分。</a:t>
            </a:r>
            <a:endParaRPr lang="zh-CN" alt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9040" y="217083"/>
            <a:ext cx="3050831" cy="546983"/>
          </a:xfrm>
        </p:spPr>
        <p:txBody>
          <a:bodyPr/>
          <a:lstStyle/>
          <a:p>
            <a:r>
              <a:rPr lang="zh-CN" altLang="en-US" sz="2000" dirty="0"/>
              <a:t>电脑端学习</a:t>
            </a:r>
            <a:endParaRPr lang="zh-CN" altLang="en-US" sz="2000" dirty="0"/>
          </a:p>
        </p:txBody>
      </p:sp>
      <p:sp>
        <p:nvSpPr>
          <p:cNvPr id="4" name="文本框 3"/>
          <p:cNvSpPr txBox="1"/>
          <p:nvPr/>
        </p:nvSpPr>
        <p:spPr>
          <a:xfrm>
            <a:off x="374015" y="876300"/>
            <a:ext cx="10788650" cy="4448175"/>
          </a:xfrm>
          <a:prstGeom prst="rect">
            <a:avLst/>
          </a:prstGeom>
          <a:noFill/>
        </p:spPr>
        <p:txBody>
          <a:bodyPr wrap="square" rtlCol="0">
            <a:spAutoFit/>
          </a:bodyPr>
          <a:p>
            <a:pPr marL="342900" indent="-342900" algn="l">
              <a:lnSpc>
                <a:spcPct val="170000"/>
              </a:lnSpc>
              <a:buClrTx/>
              <a:buSzTx/>
              <a:buFont typeface="Wingdings" panose="05000000000000000000" charset="0"/>
              <a:buChar char="l"/>
            </a:pPr>
            <a:r>
              <a:rPr lang="zh-CN" altLang="en-US" sz="2400">
                <a:latin typeface="微软雅黑" panose="020B0503020204020204" pitchFamily="34" charset="-122"/>
                <a:ea typeface="微软雅黑" panose="020B0503020204020204" pitchFamily="34" charset="-122"/>
                <a:cs typeface="微软雅黑" panose="020B0503020204020204" pitchFamily="34" charset="-122"/>
                <a:sym typeface="+mn-ea"/>
              </a:rPr>
              <a:t>网址：</a:t>
            </a:r>
            <a:r>
              <a:rPr lang="zh-CN" altLang="en-US"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https://jmugk.edu-xl.com/Index/PortalNew</a:t>
            </a:r>
            <a:endParaRPr lang="zh-CN" altLang="en-US"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342900" indent="-342900">
              <a:lnSpc>
                <a:spcPct val="170000"/>
              </a:lnSpc>
              <a:buFont typeface="Wingdings" panose="05000000000000000000" charset="0"/>
              <a:buChar char="l"/>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配备摄像头</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nSpc>
                <a:spcPct val="170000"/>
              </a:lnSpc>
              <a:buFont typeface="Wingdings" panose="05000000000000000000" charset="0"/>
              <a:buChar char="l"/>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下载安装 </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Adobe Flash Player </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插件</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nSpc>
                <a:spcPct val="170000"/>
              </a:lnSpc>
              <a:buFont typeface="Wingdings" panose="05000000000000000000" charset="0"/>
              <a:buChar char="l"/>
            </a:pPr>
            <a:r>
              <a:rPr lang="zh-CN" altLang="en-US" sz="2400">
                <a:latin typeface="微软雅黑" panose="020B0503020204020204" pitchFamily="34" charset="-122"/>
                <a:ea typeface="微软雅黑" panose="020B0503020204020204" pitchFamily="34" charset="-122"/>
                <a:cs typeface="微软雅黑" panose="020B0503020204020204" pitchFamily="34" charset="-122"/>
                <a:sym typeface="+mn-ea"/>
              </a:rPr>
              <a:t>推荐使用：火狐浏览器、谷歌浏览器、</a:t>
            </a:r>
            <a:r>
              <a:rPr lang="en-US" altLang="zh-CN" sz="2400">
                <a:latin typeface="微软雅黑" panose="020B0503020204020204" pitchFamily="34" charset="-122"/>
                <a:ea typeface="微软雅黑" panose="020B0503020204020204" pitchFamily="34" charset="-122"/>
                <a:cs typeface="微软雅黑" panose="020B0503020204020204" pitchFamily="34" charset="-122"/>
                <a:sym typeface="+mn-ea"/>
              </a:rPr>
              <a:t>360</a:t>
            </a:r>
            <a:r>
              <a:rPr lang="zh-CN" altLang="en-US" sz="2400">
                <a:latin typeface="微软雅黑" panose="020B0503020204020204" pitchFamily="34" charset="-122"/>
                <a:ea typeface="微软雅黑" panose="020B0503020204020204" pitchFamily="34" charset="-122"/>
                <a:cs typeface="微软雅黑" panose="020B0503020204020204" pitchFamily="34" charset="-122"/>
                <a:sym typeface="+mn-ea"/>
              </a:rPr>
              <a:t>浏览器的</a:t>
            </a:r>
            <a:r>
              <a:rPr lang="zh-CN" altLang="en-US"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极速模式</a:t>
            </a:r>
            <a:endParaRPr lang="zh-CN" altLang="en-US"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70000"/>
              </a:lnSpc>
              <a:buFont typeface="Wingdings" panose="05000000000000000000" charset="0"/>
              <a:buNone/>
            </a:pPr>
            <a:r>
              <a:rPr lang="zh-CN" altLang="en-US" sz="2400">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nSpc>
                <a:spcPct val="170000"/>
              </a:lnSpc>
              <a:buFont typeface="Wingdings" panose="05000000000000000000" charset="0"/>
              <a:buChar char="l"/>
            </a:pP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a:lnSpc>
                <a:spcPct val="160000"/>
              </a:lnSpc>
            </a:pP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custDataLst>
              <p:tags r:id="rId1"/>
            </p:custDataLst>
          </p:nvPr>
        </p:nvPicPr>
        <p:blipFill>
          <a:blip r:embed="rId2"/>
          <a:stretch>
            <a:fillRect/>
          </a:stretch>
        </p:blipFill>
        <p:spPr>
          <a:xfrm>
            <a:off x="173355" y="3733165"/>
            <a:ext cx="11845290" cy="25527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a:spLocks noGrp="1"/>
          </p:cNvSpPr>
          <p:nvPr>
            <p:ph type="title"/>
          </p:nvPr>
        </p:nvSpPr>
        <p:spPr>
          <a:xfrm>
            <a:off x="407428" y="233593"/>
            <a:ext cx="3050831" cy="546983"/>
          </a:xfrm>
        </p:spPr>
        <p:txBody>
          <a:bodyPr/>
          <a:p>
            <a:r>
              <a:rPr lang="zh-CN" altLang="en-US" sz="2000" dirty="0"/>
              <a:t>电脑端</a:t>
            </a:r>
            <a:r>
              <a:rPr lang="en-US" altLang="zh-CN" sz="2000" dirty="0"/>
              <a:t>-</a:t>
            </a:r>
            <a:r>
              <a:rPr lang="zh-CN" altLang="en-US" sz="2000" dirty="0"/>
              <a:t>登录</a:t>
            </a:r>
            <a:endParaRPr lang="zh-CN" altLang="en-US" sz="2000" dirty="0"/>
          </a:p>
        </p:txBody>
      </p:sp>
      <p:pic>
        <p:nvPicPr>
          <p:cNvPr id="3" name="图片 2"/>
          <p:cNvPicPr>
            <a:picLocks noChangeAspect="1"/>
          </p:cNvPicPr>
          <p:nvPr/>
        </p:nvPicPr>
        <p:blipFill>
          <a:blip r:embed="rId1"/>
          <a:stretch>
            <a:fillRect/>
          </a:stretch>
        </p:blipFill>
        <p:spPr>
          <a:xfrm>
            <a:off x="0" y="1473835"/>
            <a:ext cx="11915775" cy="5048250"/>
          </a:xfrm>
          <a:prstGeom prst="rect">
            <a:avLst/>
          </a:prstGeom>
        </p:spPr>
      </p:pic>
      <p:sp>
        <p:nvSpPr>
          <p:cNvPr id="8" name="文本框 7"/>
          <p:cNvSpPr txBox="1"/>
          <p:nvPr>
            <p:custDataLst>
              <p:tags r:id="rId2"/>
            </p:custDataLst>
          </p:nvPr>
        </p:nvSpPr>
        <p:spPr>
          <a:xfrm>
            <a:off x="417195" y="873760"/>
            <a:ext cx="10955020" cy="398780"/>
          </a:xfrm>
          <a:prstGeom prst="rect">
            <a:avLst/>
          </a:prstGeom>
          <a:noFill/>
        </p:spPr>
        <p:txBody>
          <a:bodyPr wrap="square" rtlCol="0">
            <a:spAutoFit/>
          </a:bodyPr>
          <a:p>
            <a:r>
              <a:rPr lang="zh-CN" altLang="en-US" sz="2000" b="1"/>
              <a:t>初始账号密码默认都为身份证号码</a:t>
            </a:r>
            <a:endParaRPr lang="zh-CN" altLang="en-US" sz="2000" b="1"/>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a:xfrm>
            <a:off x="407428" y="233593"/>
            <a:ext cx="3050831" cy="546983"/>
          </a:xfrm>
        </p:spPr>
        <p:txBody>
          <a:bodyPr>
            <a:normAutofit/>
          </a:bodyPr>
          <a:p>
            <a:r>
              <a:rPr lang="zh-CN" altLang="en-US" sz="2000" dirty="0"/>
              <a:t>电脑端</a:t>
            </a:r>
            <a:r>
              <a:rPr lang="en-US" altLang="zh-CN" sz="2000" dirty="0"/>
              <a:t>-</a:t>
            </a:r>
            <a:r>
              <a:rPr lang="zh-CN" altLang="en-US" sz="2000" dirty="0"/>
              <a:t>上传照片</a:t>
            </a:r>
            <a:endParaRPr lang="zh-CN" altLang="en-US" sz="2000" dirty="0"/>
          </a:p>
        </p:txBody>
      </p:sp>
      <p:pic>
        <p:nvPicPr>
          <p:cNvPr id="4" name="图片 3"/>
          <p:cNvPicPr>
            <a:picLocks noChangeAspect="1"/>
          </p:cNvPicPr>
          <p:nvPr>
            <p:custDataLst>
              <p:tags r:id="rId1"/>
            </p:custDataLst>
          </p:nvPr>
        </p:nvPicPr>
        <p:blipFill>
          <a:blip r:embed="rId2"/>
          <a:stretch>
            <a:fillRect/>
          </a:stretch>
        </p:blipFill>
        <p:spPr>
          <a:xfrm>
            <a:off x="407670" y="1365885"/>
            <a:ext cx="11293475" cy="5098415"/>
          </a:xfrm>
          <a:prstGeom prst="rect">
            <a:avLst/>
          </a:prstGeom>
        </p:spPr>
      </p:pic>
      <p:sp>
        <p:nvSpPr>
          <p:cNvPr id="8" name="文本框 7"/>
          <p:cNvSpPr txBox="1"/>
          <p:nvPr>
            <p:custDataLst>
              <p:tags r:id="rId3"/>
            </p:custDataLst>
          </p:nvPr>
        </p:nvSpPr>
        <p:spPr>
          <a:xfrm>
            <a:off x="417195" y="873760"/>
            <a:ext cx="10955020" cy="398780"/>
          </a:xfrm>
          <a:prstGeom prst="rect">
            <a:avLst/>
          </a:prstGeom>
          <a:noFill/>
        </p:spPr>
        <p:txBody>
          <a:bodyPr wrap="square" rtlCol="0">
            <a:spAutoFit/>
          </a:bodyPr>
          <a:p>
            <a:r>
              <a:rPr lang="zh-CN" altLang="en-US" sz="2000" b="1"/>
              <a:t>先上传身份证正面照片并核对个人信息是否有误，以免影响成绩合并</a:t>
            </a:r>
            <a:endParaRPr lang="zh-CN" altLang="en-US" sz="2000" b="1"/>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a:xfrm>
            <a:off x="407428" y="233593"/>
            <a:ext cx="3050831" cy="546983"/>
          </a:xfrm>
        </p:spPr>
        <p:txBody>
          <a:bodyPr/>
          <a:p>
            <a:r>
              <a:rPr lang="zh-CN" altLang="en-US" sz="2000" dirty="0"/>
              <a:t>电脑端</a:t>
            </a:r>
            <a:r>
              <a:rPr lang="en-US" altLang="zh-CN" sz="2000" dirty="0"/>
              <a:t>-</a:t>
            </a:r>
            <a:r>
              <a:rPr lang="zh-CN" altLang="en-US" sz="2000" dirty="0"/>
              <a:t>缴费、支付</a:t>
            </a:r>
            <a:endParaRPr lang="en-US" altLang="zh-CN" sz="2000" dirty="0"/>
          </a:p>
        </p:txBody>
      </p:sp>
      <p:pic>
        <p:nvPicPr>
          <p:cNvPr id="4" name="图片 3"/>
          <p:cNvPicPr>
            <a:picLocks noChangeAspect="1"/>
          </p:cNvPicPr>
          <p:nvPr/>
        </p:nvPicPr>
        <p:blipFill>
          <a:blip r:embed="rId1"/>
          <a:stretch>
            <a:fillRect/>
          </a:stretch>
        </p:blipFill>
        <p:spPr>
          <a:xfrm>
            <a:off x="221615" y="1226820"/>
            <a:ext cx="7529195" cy="4761230"/>
          </a:xfrm>
          <a:prstGeom prst="rect">
            <a:avLst/>
          </a:prstGeom>
        </p:spPr>
      </p:pic>
      <p:pic>
        <p:nvPicPr>
          <p:cNvPr id="5" name="图片 4"/>
          <p:cNvPicPr>
            <a:picLocks noChangeAspect="1"/>
          </p:cNvPicPr>
          <p:nvPr/>
        </p:nvPicPr>
        <p:blipFill>
          <a:blip r:embed="rId2"/>
          <a:stretch>
            <a:fillRect/>
          </a:stretch>
        </p:blipFill>
        <p:spPr>
          <a:xfrm>
            <a:off x="7750810" y="1226820"/>
            <a:ext cx="4236720" cy="4761230"/>
          </a:xfrm>
          <a:prstGeom prst="rect">
            <a:avLst/>
          </a:prstGeom>
        </p:spPr>
      </p:pic>
      <p:sp>
        <p:nvSpPr>
          <p:cNvPr id="8" name="文本框 7"/>
          <p:cNvSpPr txBox="1"/>
          <p:nvPr>
            <p:custDataLst>
              <p:tags r:id="rId3"/>
            </p:custDataLst>
          </p:nvPr>
        </p:nvSpPr>
        <p:spPr>
          <a:xfrm>
            <a:off x="407670" y="873760"/>
            <a:ext cx="10964545" cy="706755"/>
          </a:xfrm>
          <a:prstGeom prst="rect">
            <a:avLst/>
          </a:prstGeom>
          <a:noFill/>
        </p:spPr>
        <p:txBody>
          <a:bodyPr wrap="square" rtlCol="0">
            <a:spAutoFit/>
          </a:bodyPr>
          <a:p>
            <a:r>
              <a:rPr sz="2000" dirty="0">
                <a:latin typeface="微软雅黑" panose="020B0503020204020204" pitchFamily="34" charset="-122"/>
                <a:ea typeface="微软雅黑" panose="020B0503020204020204" pitchFamily="34" charset="-122"/>
                <a:cs typeface="微软雅黑" panose="020B0503020204020204" pitchFamily="34" charset="-122"/>
                <a:sym typeface="+mn-ea"/>
              </a:rPr>
              <a:t>过程性评价成绩</a:t>
            </a:r>
            <a:r>
              <a:rPr sz="2000" dirty="0">
                <a:latin typeface="微软雅黑" panose="020B0503020204020204" pitchFamily="34" charset="-122"/>
                <a:ea typeface="微软雅黑" panose="020B0503020204020204" pitchFamily="34" charset="-122"/>
                <a:cs typeface="微软雅黑" panose="020B0503020204020204" pitchFamily="34" charset="-122"/>
                <a:sym typeface="+mn-ea"/>
              </a:rPr>
              <a:t>有效期1年，选课时有提示存在历史成绩的课程，可以不用重复购买。</a:t>
            </a:r>
            <a:endParaRPr lang="zh-CN" altLang="en-US" sz="2000" b="1" dirty="0">
              <a:latin typeface="微软雅黑" panose="020B0503020204020204" pitchFamily="34" charset="-122"/>
              <a:ea typeface="微软雅黑" panose="020B0503020204020204" pitchFamily="34" charset="-122"/>
            </a:endParaRPr>
          </a:p>
          <a:p>
            <a:endParaRPr lang="zh-CN" altLang="en-US" sz="2000" b="1"/>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a:xfrm>
            <a:off x="407428" y="233593"/>
            <a:ext cx="3050831" cy="546983"/>
          </a:xfrm>
        </p:spPr>
        <p:txBody>
          <a:bodyPr/>
          <a:p>
            <a:r>
              <a:rPr lang="zh-CN" altLang="en-US" sz="2000" dirty="0"/>
              <a:t>电脑端</a:t>
            </a:r>
            <a:r>
              <a:rPr lang="en-US" altLang="zh-CN" sz="2000" dirty="0"/>
              <a:t>-</a:t>
            </a:r>
            <a:r>
              <a:rPr lang="zh-CN" altLang="en-US" sz="2000" dirty="0"/>
              <a:t>历史成绩查询</a:t>
            </a:r>
            <a:endParaRPr lang="en-US" altLang="zh-CN" sz="2000" dirty="0"/>
          </a:p>
        </p:txBody>
      </p:sp>
      <p:pic>
        <p:nvPicPr>
          <p:cNvPr id="6" name="图片 5"/>
          <p:cNvPicPr>
            <a:picLocks noChangeAspect="1"/>
          </p:cNvPicPr>
          <p:nvPr/>
        </p:nvPicPr>
        <p:blipFill>
          <a:blip r:embed="rId1"/>
          <a:stretch>
            <a:fillRect/>
          </a:stretch>
        </p:blipFill>
        <p:spPr>
          <a:xfrm>
            <a:off x="445770" y="1986915"/>
            <a:ext cx="11300460" cy="3819525"/>
          </a:xfrm>
          <a:prstGeom prst="rect">
            <a:avLst/>
          </a:prstGeom>
        </p:spPr>
      </p:pic>
      <p:sp>
        <p:nvSpPr>
          <p:cNvPr id="2" name="文本框 1"/>
          <p:cNvSpPr txBox="1"/>
          <p:nvPr/>
        </p:nvSpPr>
        <p:spPr>
          <a:xfrm>
            <a:off x="497840" y="1146810"/>
            <a:ext cx="10442575" cy="368300"/>
          </a:xfrm>
          <a:prstGeom prst="rect">
            <a:avLst/>
          </a:prstGeom>
          <a:noFill/>
        </p:spPr>
        <p:txBody>
          <a:bodyPr wrap="square" rtlCol="0" anchor="t">
            <a:spAutoFit/>
          </a:bodyPr>
          <a:p>
            <a:r>
              <a:rPr lang="zh-CN" altLang="en-US" b="1">
                <a:solidFill>
                  <a:srgbClr val="FF0000"/>
                </a:solidFill>
              </a:rPr>
              <a:t>根据福建省教育考试院规定，过程性评价成绩一年内两个考期有效，即报名当期及连续的下期。</a:t>
            </a:r>
            <a:endParaRPr lang="zh-CN" altLang="en-US" b="1">
              <a:solidFill>
                <a:srgbClr val="FF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a:xfrm>
            <a:off x="467995" y="233680"/>
            <a:ext cx="2990215" cy="546735"/>
          </a:xfrm>
        </p:spPr>
        <p:txBody>
          <a:bodyPr/>
          <a:p>
            <a:r>
              <a:rPr lang="zh-CN" altLang="en-US" sz="2000" dirty="0"/>
              <a:t>电脑端</a:t>
            </a:r>
            <a:r>
              <a:rPr lang="en-US" altLang="zh-CN" sz="2000" dirty="0"/>
              <a:t>-</a:t>
            </a:r>
            <a:r>
              <a:rPr lang="zh-CN" altLang="en-US" sz="2000" dirty="0"/>
              <a:t>学习</a:t>
            </a:r>
            <a:endParaRPr lang="zh-CN" altLang="en-US" sz="2000" dirty="0"/>
          </a:p>
        </p:txBody>
      </p:sp>
      <p:pic>
        <p:nvPicPr>
          <p:cNvPr id="4" name="图片 3"/>
          <p:cNvPicPr>
            <a:picLocks noChangeAspect="1"/>
          </p:cNvPicPr>
          <p:nvPr/>
        </p:nvPicPr>
        <p:blipFill>
          <a:blip r:embed="rId1"/>
          <a:stretch>
            <a:fillRect/>
          </a:stretch>
        </p:blipFill>
        <p:spPr>
          <a:xfrm>
            <a:off x="467995" y="1371600"/>
            <a:ext cx="11493500" cy="452628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a:xfrm>
            <a:off x="407428" y="233593"/>
            <a:ext cx="3050831" cy="546983"/>
          </a:xfrm>
        </p:spPr>
        <p:txBody>
          <a:bodyPr/>
          <a:p>
            <a:r>
              <a:rPr lang="zh-CN" altLang="en-US" sz="2000" dirty="0"/>
              <a:t>电脑端</a:t>
            </a:r>
            <a:r>
              <a:rPr lang="en-US" altLang="zh-CN" sz="2000" dirty="0"/>
              <a:t>-</a:t>
            </a:r>
            <a:r>
              <a:rPr lang="zh-CN" altLang="en-US" sz="2000" dirty="0"/>
              <a:t>课件学习</a:t>
            </a:r>
            <a:endParaRPr lang="zh-CN" altLang="en-US" sz="2000" dirty="0"/>
          </a:p>
        </p:txBody>
      </p:sp>
      <p:pic>
        <p:nvPicPr>
          <p:cNvPr id="4" name="图片 3"/>
          <p:cNvPicPr>
            <a:picLocks noChangeAspect="1"/>
          </p:cNvPicPr>
          <p:nvPr/>
        </p:nvPicPr>
        <p:blipFill>
          <a:blip r:embed="rId1"/>
          <a:stretch>
            <a:fillRect/>
          </a:stretch>
        </p:blipFill>
        <p:spPr>
          <a:xfrm>
            <a:off x="407670" y="3074035"/>
            <a:ext cx="11139170" cy="3411855"/>
          </a:xfrm>
          <a:prstGeom prst="rect">
            <a:avLst/>
          </a:prstGeom>
        </p:spPr>
      </p:pic>
      <p:pic>
        <p:nvPicPr>
          <p:cNvPr id="5" name="图片 4"/>
          <p:cNvPicPr>
            <a:picLocks noChangeAspect="1"/>
          </p:cNvPicPr>
          <p:nvPr/>
        </p:nvPicPr>
        <p:blipFill>
          <a:blip r:embed="rId2"/>
          <a:stretch>
            <a:fillRect/>
          </a:stretch>
        </p:blipFill>
        <p:spPr>
          <a:xfrm>
            <a:off x="407035" y="984250"/>
            <a:ext cx="11139170" cy="198628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a:xfrm>
            <a:off x="407428" y="233593"/>
            <a:ext cx="3050831" cy="546983"/>
          </a:xfrm>
        </p:spPr>
        <p:txBody>
          <a:bodyPr/>
          <a:p>
            <a:r>
              <a:rPr lang="zh-CN" altLang="en-US" sz="2000" dirty="0">
                <a:sym typeface="+mn-ea"/>
              </a:rPr>
              <a:t>电脑端</a:t>
            </a:r>
            <a:r>
              <a:rPr lang="en-US" altLang="zh-CN" sz="2000" dirty="0">
                <a:sym typeface="+mn-ea"/>
              </a:rPr>
              <a:t>-</a:t>
            </a:r>
            <a:r>
              <a:rPr lang="zh-CN" altLang="en-US" sz="2000" dirty="0"/>
              <a:t>图像采集</a:t>
            </a:r>
            <a:endParaRPr lang="zh-CN" altLang="en-US" sz="2000" dirty="0"/>
          </a:p>
        </p:txBody>
      </p:sp>
      <p:pic>
        <p:nvPicPr>
          <p:cNvPr id="6" name="图片 5"/>
          <p:cNvPicPr>
            <a:picLocks noChangeAspect="1"/>
          </p:cNvPicPr>
          <p:nvPr/>
        </p:nvPicPr>
        <p:blipFill>
          <a:blip r:embed="rId1"/>
          <a:stretch>
            <a:fillRect/>
          </a:stretch>
        </p:blipFill>
        <p:spPr>
          <a:xfrm>
            <a:off x="241301" y="2038330"/>
            <a:ext cx="3552240" cy="3420158"/>
          </a:xfrm>
          <a:prstGeom prst="rect">
            <a:avLst/>
          </a:prstGeom>
        </p:spPr>
      </p:pic>
      <p:pic>
        <p:nvPicPr>
          <p:cNvPr id="5" name="图片 4"/>
          <p:cNvPicPr>
            <a:picLocks noChangeAspect="1"/>
          </p:cNvPicPr>
          <p:nvPr/>
        </p:nvPicPr>
        <p:blipFill>
          <a:blip r:embed="rId2"/>
          <a:stretch>
            <a:fillRect/>
          </a:stretch>
        </p:blipFill>
        <p:spPr>
          <a:xfrm>
            <a:off x="7576290" y="2032615"/>
            <a:ext cx="4386007" cy="3413808"/>
          </a:xfrm>
          <a:prstGeom prst="rect">
            <a:avLst/>
          </a:prstGeom>
        </p:spPr>
      </p:pic>
      <p:pic>
        <p:nvPicPr>
          <p:cNvPr id="7" name="图片 6"/>
          <p:cNvPicPr>
            <a:picLocks noChangeAspect="1"/>
          </p:cNvPicPr>
          <p:nvPr/>
        </p:nvPicPr>
        <p:blipFill>
          <a:blip r:embed="rId3"/>
          <a:stretch>
            <a:fillRect/>
          </a:stretch>
        </p:blipFill>
        <p:spPr>
          <a:xfrm>
            <a:off x="3843707" y="2038330"/>
            <a:ext cx="3681782" cy="3432224"/>
          </a:xfrm>
          <a:prstGeom prst="rect">
            <a:avLst/>
          </a:prstGeom>
        </p:spPr>
      </p:pic>
      <p:sp>
        <p:nvSpPr>
          <p:cNvPr id="8" name="文本框 7"/>
          <p:cNvSpPr txBox="1"/>
          <p:nvPr>
            <p:custDataLst>
              <p:tags r:id="rId4"/>
            </p:custDataLst>
          </p:nvPr>
        </p:nvSpPr>
        <p:spPr>
          <a:xfrm>
            <a:off x="417195" y="1051560"/>
            <a:ext cx="10955020" cy="398780"/>
          </a:xfrm>
          <a:prstGeom prst="rect">
            <a:avLst/>
          </a:prstGeom>
          <a:noFill/>
        </p:spPr>
        <p:txBody>
          <a:bodyPr wrap="square" rtlCol="0">
            <a:spAutoFit/>
          </a:bodyPr>
          <a:p>
            <a:pPr algn="l">
              <a:buClrTx/>
              <a:buSzTx/>
              <a:buFontTx/>
            </a:pPr>
            <a:r>
              <a:rPr sz="2000" dirty="0">
                <a:latin typeface="微软雅黑" panose="020B0503020204020204" pitchFamily="34" charset="-122"/>
                <a:ea typeface="微软雅黑" panose="020B0503020204020204" pitchFamily="34" charset="-122"/>
                <a:cs typeface="微软雅黑" panose="020B0503020204020204" pitchFamily="34" charset="-122"/>
              </a:rPr>
              <a:t>每次进入学习都需要人脸识别</a:t>
            </a:r>
            <a:endParaRPr sz="20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a:xfrm>
            <a:off x="407428" y="233593"/>
            <a:ext cx="3050831" cy="546983"/>
          </a:xfrm>
        </p:spPr>
        <p:txBody>
          <a:bodyPr/>
          <a:p>
            <a:r>
              <a:rPr lang="zh-CN" altLang="en-US" sz="2000" dirty="0">
                <a:sym typeface="+mn-ea"/>
              </a:rPr>
              <a:t>电脑端</a:t>
            </a:r>
            <a:r>
              <a:rPr lang="en-US" altLang="zh-CN" sz="2000" dirty="0">
                <a:sym typeface="+mn-ea"/>
              </a:rPr>
              <a:t>-</a:t>
            </a:r>
            <a:r>
              <a:rPr lang="zh-CN" altLang="en-US" sz="2000" dirty="0"/>
              <a:t>课件学习</a:t>
            </a:r>
            <a:endParaRPr lang="zh-CN" altLang="en-US" sz="2000" dirty="0"/>
          </a:p>
        </p:txBody>
      </p:sp>
      <p:sp>
        <p:nvSpPr>
          <p:cNvPr id="6" name="文本框 5"/>
          <p:cNvSpPr txBox="1"/>
          <p:nvPr/>
        </p:nvSpPr>
        <p:spPr>
          <a:xfrm>
            <a:off x="215268" y="887694"/>
            <a:ext cx="10287781" cy="922020"/>
          </a:xfrm>
          <a:prstGeom prst="rect">
            <a:avLst/>
          </a:prstGeom>
          <a:noFill/>
        </p:spPr>
        <p:txBody>
          <a:bodyPr wrap="square" rtlCol="0">
            <a:spAutoFit/>
          </a:bodyPr>
          <a:p>
            <a:pPr>
              <a:lnSpc>
                <a:spcPct val="150000"/>
              </a:lnSpc>
            </a:pPr>
            <a:r>
              <a:rPr lang="en-US" altLang="zh-CN" sz="1795">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1795">
                <a:latin typeface="微软雅黑" panose="020B0503020204020204" pitchFamily="34" charset="-122"/>
                <a:ea typeface="微软雅黑" panose="020B0503020204020204" pitchFamily="34" charset="-122"/>
                <a:cs typeface="微软雅黑" panose="020B0503020204020204" pitchFamily="34" charset="-122"/>
              </a:rPr>
              <a:t>不要倍速播放、不要拖进度条快进，否则计时无效（播放过程中会随机弹出知识点测评）</a:t>
            </a:r>
            <a:endParaRPr lang="zh-CN" altLang="en-US" sz="1795">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1795">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1795">
                <a:latin typeface="微软雅黑" panose="020B0503020204020204" pitchFamily="34" charset="-122"/>
                <a:ea typeface="微软雅黑" panose="020B0503020204020204" pitchFamily="34" charset="-122"/>
                <a:cs typeface="微软雅黑" panose="020B0503020204020204" pitchFamily="34" charset="-122"/>
              </a:rPr>
              <a:t>累计时长达标即可</a:t>
            </a:r>
            <a:endParaRPr lang="zh-CN" altLang="en-US" sz="1795">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内容占位符 1"/>
          <p:cNvPicPr>
            <a:picLocks noChangeAspect="1"/>
          </p:cNvPicPr>
          <p:nvPr>
            <p:ph idx="4294967295"/>
            <p:custDataLst>
              <p:tags r:id="rId1"/>
            </p:custDataLst>
          </p:nvPr>
        </p:nvPicPr>
        <p:blipFill>
          <a:blip r:embed="rId2"/>
          <a:stretch>
            <a:fillRect/>
          </a:stretch>
        </p:blipFill>
        <p:spPr>
          <a:xfrm>
            <a:off x="407670" y="1809750"/>
            <a:ext cx="10554335" cy="493458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a:xfrm>
            <a:off x="407428" y="233593"/>
            <a:ext cx="3050831" cy="546983"/>
          </a:xfrm>
        </p:spPr>
        <p:txBody>
          <a:bodyPr/>
          <a:p>
            <a:r>
              <a:rPr lang="zh-CN" altLang="en-US" sz="2000" dirty="0">
                <a:sym typeface="+mn-ea"/>
              </a:rPr>
              <a:t>电脑端</a:t>
            </a:r>
            <a:r>
              <a:rPr lang="en-US" altLang="zh-CN" sz="2000" dirty="0">
                <a:sym typeface="+mn-ea"/>
              </a:rPr>
              <a:t>-</a:t>
            </a:r>
            <a:r>
              <a:rPr lang="zh-CN" altLang="en-US" sz="2000" dirty="0"/>
              <a:t>知识点测评</a:t>
            </a:r>
            <a:endParaRPr lang="zh-CN" altLang="en-US" sz="2000" dirty="0"/>
          </a:p>
        </p:txBody>
      </p:sp>
      <p:pic>
        <p:nvPicPr>
          <p:cNvPr id="2" name="图片 1"/>
          <p:cNvPicPr>
            <a:picLocks noChangeAspect="1"/>
          </p:cNvPicPr>
          <p:nvPr/>
        </p:nvPicPr>
        <p:blipFill>
          <a:blip r:embed="rId1"/>
          <a:stretch>
            <a:fillRect/>
          </a:stretch>
        </p:blipFill>
        <p:spPr>
          <a:xfrm>
            <a:off x="210823" y="932145"/>
            <a:ext cx="11767987" cy="5657930"/>
          </a:xfrm>
          <a:prstGeom prst="rect">
            <a:avLst/>
          </a:prstGeom>
        </p:spPr>
      </p:pic>
      <p:pic>
        <p:nvPicPr>
          <p:cNvPr id="4" name="图片 3"/>
          <p:cNvPicPr>
            <a:picLocks noChangeAspect="1"/>
          </p:cNvPicPr>
          <p:nvPr/>
        </p:nvPicPr>
        <p:blipFill>
          <a:blip r:embed="rId2"/>
          <a:srcRect l="1029"/>
          <a:stretch>
            <a:fillRect/>
          </a:stretch>
        </p:blipFill>
        <p:spPr>
          <a:xfrm>
            <a:off x="216538" y="2381235"/>
            <a:ext cx="4949260" cy="4200584"/>
          </a:xfrm>
          <a:prstGeom prst="rect">
            <a:avLst/>
          </a:prstGeom>
        </p:spPr>
      </p:pic>
      <p:pic>
        <p:nvPicPr>
          <p:cNvPr id="5" name="图片 4"/>
          <p:cNvPicPr>
            <a:picLocks noChangeAspect="1"/>
          </p:cNvPicPr>
          <p:nvPr/>
        </p:nvPicPr>
        <p:blipFill>
          <a:blip r:embed="rId3"/>
          <a:srcRect l="687" t="1224"/>
          <a:stretch>
            <a:fillRect/>
          </a:stretch>
        </p:blipFill>
        <p:spPr>
          <a:xfrm>
            <a:off x="7021929" y="2440926"/>
            <a:ext cx="4956880" cy="41491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 过程性评价</a:t>
            </a:r>
            <a:r>
              <a:rPr lang="zh-CN" altLang="en-US" sz="2000" dirty="0" smtClean="0"/>
              <a:t>政策</a:t>
            </a:r>
            <a:endParaRPr lang="zh-CN" altLang="en-US" sz="2000" dirty="0"/>
          </a:p>
        </p:txBody>
      </p:sp>
      <p:sp>
        <p:nvSpPr>
          <p:cNvPr id="6" name="文本框 5"/>
          <p:cNvSpPr txBox="1"/>
          <p:nvPr/>
        </p:nvSpPr>
        <p:spPr>
          <a:xfrm>
            <a:off x="514985" y="1638300"/>
            <a:ext cx="10084435" cy="368300"/>
          </a:xfrm>
          <a:prstGeom prst="rect">
            <a:avLst/>
          </a:prstGeom>
          <a:noFill/>
        </p:spPr>
        <p:txBody>
          <a:bodyPr wrap="square" rtlCol="0" anchor="t">
            <a:spAutoFit/>
          </a:bodyPr>
          <a:p>
            <a:r>
              <a:rPr lang="en-US" altLang="zh-CN"/>
              <a:t>   </a:t>
            </a:r>
            <a:endParaRPr lang="zh-CN" altLang="en-US"/>
          </a:p>
        </p:txBody>
      </p:sp>
      <p:pic>
        <p:nvPicPr>
          <p:cNvPr id="3" name="图片 2"/>
          <p:cNvPicPr>
            <a:picLocks noChangeAspect="1"/>
          </p:cNvPicPr>
          <p:nvPr/>
        </p:nvPicPr>
        <p:blipFill>
          <a:blip r:embed="rId1"/>
          <a:srcRect l="536"/>
          <a:stretch>
            <a:fillRect/>
          </a:stretch>
        </p:blipFill>
        <p:spPr>
          <a:xfrm>
            <a:off x="1721485" y="1638935"/>
            <a:ext cx="8371205" cy="4721860"/>
          </a:xfrm>
          <a:prstGeom prst="rect">
            <a:avLst/>
          </a:prstGeom>
        </p:spPr>
      </p:pic>
      <p:sp>
        <p:nvSpPr>
          <p:cNvPr id="5" name="文本框 4"/>
          <p:cNvSpPr txBox="1"/>
          <p:nvPr/>
        </p:nvSpPr>
        <p:spPr>
          <a:xfrm>
            <a:off x="1480185" y="965835"/>
            <a:ext cx="9032240" cy="460375"/>
          </a:xfrm>
          <a:prstGeom prst="rect">
            <a:avLst/>
          </a:prstGeom>
          <a:noFill/>
        </p:spPr>
        <p:txBody>
          <a:bodyPr wrap="none" rtlCol="0" anchor="t">
            <a:spAutoFit/>
          </a:bodyPr>
          <a:p>
            <a:r>
              <a:rPr lang="zh-CN" altLang="en-US" sz="2400" b="1">
                <a:solidFill>
                  <a:srgbClr val="FF0000"/>
                </a:solidFill>
                <a:sym typeface="+mn-ea"/>
              </a:rPr>
              <a:t>课程最终成绩=过程性评价成绩×30% + 国家统考笔试成绩×70%。</a:t>
            </a:r>
            <a:endParaRPr lang="zh-CN" altLang="en-US" sz="2400" b="1">
              <a:solidFill>
                <a:srgbClr val="FF0000"/>
              </a:solidFill>
              <a:sym typeface="+mn-ea"/>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a:xfrm>
            <a:off x="407428" y="233593"/>
            <a:ext cx="3050831" cy="546983"/>
          </a:xfrm>
        </p:spPr>
        <p:txBody>
          <a:bodyPr/>
          <a:p>
            <a:r>
              <a:rPr lang="zh-CN" altLang="en-US" sz="2000" dirty="0">
                <a:sym typeface="+mn-ea"/>
              </a:rPr>
              <a:t>电脑端</a:t>
            </a:r>
            <a:r>
              <a:rPr lang="en-US" altLang="zh-CN" sz="2000" dirty="0">
                <a:sym typeface="+mn-ea"/>
              </a:rPr>
              <a:t>-</a:t>
            </a:r>
            <a:r>
              <a:rPr lang="zh-CN" altLang="en-US" sz="2000" dirty="0"/>
              <a:t>知识点测评</a:t>
            </a:r>
            <a:endParaRPr lang="zh-CN" altLang="en-US" sz="2000" dirty="0"/>
          </a:p>
        </p:txBody>
      </p:sp>
      <p:pic>
        <p:nvPicPr>
          <p:cNvPr id="7" name="图片 6"/>
          <p:cNvPicPr>
            <a:picLocks noChangeAspect="1"/>
          </p:cNvPicPr>
          <p:nvPr/>
        </p:nvPicPr>
        <p:blipFill>
          <a:blip r:embed="rId1"/>
          <a:stretch>
            <a:fillRect/>
          </a:stretch>
        </p:blipFill>
        <p:spPr>
          <a:xfrm>
            <a:off x="3833541" y="3179440"/>
            <a:ext cx="3883715" cy="3678607"/>
          </a:xfrm>
          <a:prstGeom prst="rect">
            <a:avLst/>
          </a:prstGeom>
        </p:spPr>
      </p:pic>
      <p:pic>
        <p:nvPicPr>
          <p:cNvPr id="2" name="图片 1"/>
          <p:cNvPicPr>
            <a:picLocks noChangeAspect="1"/>
          </p:cNvPicPr>
          <p:nvPr/>
        </p:nvPicPr>
        <p:blipFill>
          <a:blip r:embed="rId2"/>
          <a:stretch>
            <a:fillRect/>
          </a:stretch>
        </p:blipFill>
        <p:spPr>
          <a:xfrm>
            <a:off x="2282190" y="1272540"/>
            <a:ext cx="7143750" cy="1905000"/>
          </a:xfrm>
          <a:prstGeom prst="rect">
            <a:avLst/>
          </a:prstGeom>
        </p:spPr>
      </p:pic>
      <p:sp>
        <p:nvSpPr>
          <p:cNvPr id="8" name="文本框 7"/>
          <p:cNvSpPr txBox="1"/>
          <p:nvPr>
            <p:custDataLst>
              <p:tags r:id="rId3"/>
            </p:custDataLst>
          </p:nvPr>
        </p:nvSpPr>
        <p:spPr>
          <a:xfrm>
            <a:off x="417195" y="873760"/>
            <a:ext cx="10955020" cy="398780"/>
          </a:xfrm>
          <a:prstGeom prst="rect">
            <a:avLst/>
          </a:prstGeom>
          <a:noFill/>
        </p:spPr>
        <p:txBody>
          <a:bodyPr wrap="square" rtlCol="0">
            <a:spAutoFit/>
          </a:bodyPr>
          <a:p>
            <a:pPr algn="l">
              <a:buClrTx/>
              <a:buSzTx/>
              <a:buFontTx/>
            </a:pPr>
            <a:r>
              <a:rPr lang="zh-CN" altLang="en-US" sz="2000" b="1">
                <a:sym typeface="+mn-ea"/>
              </a:rPr>
              <a:t>完成知识点才能开启阶段测评</a:t>
            </a:r>
            <a:endParaRPr lang="zh-CN" altLang="en-US" sz="2000" b="1"/>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a:xfrm>
            <a:off x="407428" y="233593"/>
            <a:ext cx="3050831" cy="546983"/>
          </a:xfrm>
        </p:spPr>
        <p:txBody>
          <a:bodyPr/>
          <a:p>
            <a:r>
              <a:rPr lang="zh-CN" altLang="en-US" sz="2000" dirty="0">
                <a:sym typeface="+mn-ea"/>
              </a:rPr>
              <a:t>电脑端</a:t>
            </a:r>
            <a:r>
              <a:rPr lang="en-US" altLang="zh-CN" sz="2000" dirty="0">
                <a:sym typeface="+mn-ea"/>
              </a:rPr>
              <a:t>-</a:t>
            </a:r>
            <a:r>
              <a:rPr lang="zh-CN" altLang="en-US" sz="2000" dirty="0"/>
              <a:t>阶段测评</a:t>
            </a:r>
            <a:endParaRPr lang="zh-CN" altLang="en-US" sz="2000" dirty="0"/>
          </a:p>
        </p:txBody>
      </p:sp>
      <p:pic>
        <p:nvPicPr>
          <p:cNvPr id="4" name="图片 3"/>
          <p:cNvPicPr>
            <a:picLocks noChangeAspect="1"/>
          </p:cNvPicPr>
          <p:nvPr/>
        </p:nvPicPr>
        <p:blipFill>
          <a:blip r:embed="rId1"/>
          <a:stretch>
            <a:fillRect/>
          </a:stretch>
        </p:blipFill>
        <p:spPr>
          <a:xfrm>
            <a:off x="1475740" y="3164205"/>
            <a:ext cx="9374505" cy="3695065"/>
          </a:xfrm>
          <a:prstGeom prst="rect">
            <a:avLst/>
          </a:prstGeom>
        </p:spPr>
      </p:pic>
      <p:pic>
        <p:nvPicPr>
          <p:cNvPr id="5" name="图片 4"/>
          <p:cNvPicPr>
            <a:picLocks noChangeAspect="1"/>
          </p:cNvPicPr>
          <p:nvPr/>
        </p:nvPicPr>
        <p:blipFill>
          <a:blip r:embed="rId2"/>
          <a:stretch>
            <a:fillRect/>
          </a:stretch>
        </p:blipFill>
        <p:spPr>
          <a:xfrm>
            <a:off x="2524125" y="1148715"/>
            <a:ext cx="7143750" cy="1924050"/>
          </a:xfrm>
          <a:prstGeom prst="rect">
            <a:avLst/>
          </a:prstGeom>
        </p:spPr>
      </p:pic>
      <p:sp>
        <p:nvSpPr>
          <p:cNvPr id="2" name="文本框 1"/>
          <p:cNvSpPr txBox="1"/>
          <p:nvPr/>
        </p:nvSpPr>
        <p:spPr>
          <a:xfrm>
            <a:off x="407670" y="780415"/>
            <a:ext cx="11036300" cy="368300"/>
          </a:xfrm>
          <a:prstGeom prst="rect">
            <a:avLst/>
          </a:prstGeom>
          <a:noFill/>
        </p:spPr>
        <p:txBody>
          <a:bodyPr wrap="square" rtlCol="0" anchor="t">
            <a:noAutofit/>
          </a:bodyPr>
          <a:p>
            <a:pPr algn="l">
              <a:buClrTx/>
              <a:buSzTx/>
              <a:buFontTx/>
            </a:pPr>
            <a:r>
              <a:rPr lang="zh-CN" altLang="en-US" sz="2000" b="1">
                <a:sym typeface="+mn-ea"/>
              </a:rPr>
              <a:t>每门课程有</a:t>
            </a:r>
            <a:r>
              <a:rPr lang="zh-CN" altLang="en-US" sz="2000" b="1">
                <a:solidFill>
                  <a:srgbClr val="FF0000"/>
                </a:solidFill>
                <a:sym typeface="+mn-ea"/>
              </a:rPr>
              <a:t>4套</a:t>
            </a:r>
            <a:r>
              <a:rPr lang="zh-CN" altLang="en-US" sz="2000" b="1">
                <a:sym typeface="+mn-ea"/>
              </a:rPr>
              <a:t>阶段测评， 每套阶段测评有</a:t>
            </a:r>
            <a:r>
              <a:rPr lang="zh-CN" altLang="en-US" sz="2000" b="1">
                <a:solidFill>
                  <a:srgbClr val="FF0000"/>
                </a:solidFill>
                <a:sym typeface="+mn-ea"/>
              </a:rPr>
              <a:t>2次</a:t>
            </a:r>
            <a:r>
              <a:rPr lang="zh-CN" altLang="en-US" sz="2000" b="1">
                <a:sym typeface="+mn-ea"/>
              </a:rPr>
              <a:t>考试机会，每次进入阶段测评需要人脸识别</a:t>
            </a:r>
            <a:endParaRPr lang="zh-CN" altLang="en-US" sz="2000" b="1">
              <a:sym typeface="+mn-e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a:xfrm>
            <a:off x="407428" y="233593"/>
            <a:ext cx="3050831" cy="546983"/>
          </a:xfrm>
        </p:spPr>
        <p:txBody>
          <a:bodyPr/>
          <a:p>
            <a:r>
              <a:rPr lang="zh-CN" altLang="en-US" sz="2000" dirty="0">
                <a:sym typeface="+mn-ea"/>
              </a:rPr>
              <a:t>电脑端</a:t>
            </a:r>
            <a:r>
              <a:rPr lang="en-US" altLang="zh-CN" sz="2000" dirty="0">
                <a:sym typeface="+mn-ea"/>
              </a:rPr>
              <a:t>-</a:t>
            </a:r>
            <a:r>
              <a:rPr lang="zh-CN" altLang="en-US" sz="2000" dirty="0"/>
              <a:t>阶段测评</a:t>
            </a:r>
            <a:endParaRPr lang="zh-CN" altLang="en-US" sz="2000" dirty="0"/>
          </a:p>
        </p:txBody>
      </p:sp>
      <p:pic>
        <p:nvPicPr>
          <p:cNvPr id="4" name="图片 3"/>
          <p:cNvPicPr>
            <a:picLocks noChangeAspect="1"/>
          </p:cNvPicPr>
          <p:nvPr/>
        </p:nvPicPr>
        <p:blipFill>
          <a:blip r:embed="rId1"/>
          <a:stretch>
            <a:fillRect/>
          </a:stretch>
        </p:blipFill>
        <p:spPr>
          <a:xfrm>
            <a:off x="227330" y="876300"/>
            <a:ext cx="10949940" cy="584835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a:xfrm>
            <a:off x="407428" y="233593"/>
            <a:ext cx="3050831" cy="546983"/>
          </a:xfrm>
        </p:spPr>
        <p:txBody>
          <a:bodyPr/>
          <a:p>
            <a:r>
              <a:rPr lang="zh-CN" altLang="en-US" sz="2000" dirty="0">
                <a:sym typeface="+mn-ea"/>
              </a:rPr>
              <a:t>电脑端</a:t>
            </a:r>
            <a:r>
              <a:rPr lang="en-US" altLang="zh-CN" sz="2000" dirty="0">
                <a:sym typeface="+mn-ea"/>
              </a:rPr>
              <a:t>-</a:t>
            </a:r>
            <a:r>
              <a:rPr lang="zh-CN" altLang="en-US" sz="2000" dirty="0"/>
              <a:t>阶段测评</a:t>
            </a:r>
            <a:endParaRPr lang="zh-CN" altLang="en-US" sz="2000" dirty="0"/>
          </a:p>
        </p:txBody>
      </p:sp>
      <p:pic>
        <p:nvPicPr>
          <p:cNvPr id="10" name="图片 9"/>
          <p:cNvPicPr>
            <a:picLocks noChangeAspect="1"/>
          </p:cNvPicPr>
          <p:nvPr>
            <p:custDataLst>
              <p:tags r:id="rId1"/>
            </p:custDataLst>
          </p:nvPr>
        </p:nvPicPr>
        <p:blipFill>
          <a:blip r:embed="rId2"/>
          <a:srcRect l="1380" t="3857" r="1512" b="5143"/>
          <a:stretch>
            <a:fillRect/>
          </a:stretch>
        </p:blipFill>
        <p:spPr>
          <a:xfrm>
            <a:off x="2976922" y="1443959"/>
            <a:ext cx="6077036" cy="1213502"/>
          </a:xfrm>
          <a:prstGeom prst="rect">
            <a:avLst/>
          </a:prstGeom>
        </p:spPr>
      </p:pic>
      <p:pic>
        <p:nvPicPr>
          <p:cNvPr id="4" name="图片 3"/>
          <p:cNvPicPr>
            <a:picLocks noChangeAspect="1"/>
          </p:cNvPicPr>
          <p:nvPr>
            <p:custDataLst>
              <p:tags r:id="rId3"/>
            </p:custDataLst>
          </p:nvPr>
        </p:nvPicPr>
        <p:blipFill>
          <a:blip r:embed="rId4"/>
          <a:stretch>
            <a:fillRect/>
          </a:stretch>
        </p:blipFill>
        <p:spPr>
          <a:xfrm>
            <a:off x="498475" y="2755900"/>
            <a:ext cx="11195050" cy="2400300"/>
          </a:xfrm>
          <a:prstGeom prst="rect">
            <a:avLst/>
          </a:prstGeom>
        </p:spPr>
      </p:pic>
      <p:pic>
        <p:nvPicPr>
          <p:cNvPr id="2" name="图片 1"/>
          <p:cNvPicPr>
            <a:picLocks noChangeAspect="1"/>
          </p:cNvPicPr>
          <p:nvPr>
            <p:custDataLst>
              <p:tags r:id="rId5"/>
            </p:custDataLst>
          </p:nvPr>
        </p:nvPicPr>
        <p:blipFill>
          <a:blip r:embed="rId6"/>
          <a:stretch>
            <a:fillRect/>
          </a:stretch>
        </p:blipFill>
        <p:spPr>
          <a:xfrm>
            <a:off x="498475" y="5156200"/>
            <a:ext cx="11195050" cy="1601470"/>
          </a:xfrm>
          <a:prstGeom prst="rect">
            <a:avLst/>
          </a:prstGeom>
        </p:spPr>
      </p:pic>
      <p:sp>
        <p:nvSpPr>
          <p:cNvPr id="5" name="文本框 4"/>
          <p:cNvSpPr txBox="1"/>
          <p:nvPr/>
        </p:nvSpPr>
        <p:spPr>
          <a:xfrm>
            <a:off x="292735" y="780415"/>
            <a:ext cx="11400155" cy="565150"/>
          </a:xfrm>
          <a:prstGeom prst="rect">
            <a:avLst/>
          </a:prstGeom>
          <a:noFill/>
        </p:spPr>
        <p:txBody>
          <a:bodyPr wrap="square" rtlCol="0" anchor="t">
            <a:noAutofit/>
          </a:bodyPr>
          <a:p>
            <a:pPr algn="l">
              <a:lnSpc>
                <a:spcPct val="130000"/>
              </a:lnSpc>
            </a:pPr>
            <a:r>
              <a:rPr lang="zh-CN" altLang="en-US" sz="1600" b="1">
                <a:sym typeface="+mn-ea"/>
              </a:rPr>
              <a:t>每套试卷提交之后可以不限次数从“</a:t>
            </a:r>
            <a:r>
              <a:rPr lang="zh-CN" altLang="en-US" sz="1600" b="1">
                <a:solidFill>
                  <a:srgbClr val="FF0000"/>
                </a:solidFill>
                <a:sym typeface="+mn-ea"/>
              </a:rPr>
              <a:t>考试记录</a:t>
            </a:r>
            <a:r>
              <a:rPr lang="zh-CN" altLang="en-US" sz="1600" b="1">
                <a:sym typeface="+mn-ea"/>
              </a:rPr>
              <a:t>”进入“</a:t>
            </a:r>
            <a:r>
              <a:rPr lang="zh-CN" altLang="en-US" sz="1600" b="1">
                <a:solidFill>
                  <a:srgbClr val="FF0000"/>
                </a:solidFill>
                <a:sym typeface="+mn-ea"/>
              </a:rPr>
              <a:t>查看答卷</a:t>
            </a:r>
            <a:r>
              <a:rPr lang="zh-CN" altLang="en-US" sz="1600" b="1">
                <a:sym typeface="+mn-ea"/>
              </a:rPr>
              <a:t>”查看错题，再点“</a:t>
            </a:r>
            <a:r>
              <a:rPr lang="zh-CN" altLang="en-US" sz="1600" b="1">
                <a:solidFill>
                  <a:srgbClr val="FF0000"/>
                </a:solidFill>
                <a:sym typeface="+mn-ea"/>
              </a:rPr>
              <a:t>继续考试</a:t>
            </a:r>
            <a:r>
              <a:rPr lang="zh-CN" altLang="en-US" sz="1600" b="1">
                <a:sym typeface="+mn-ea"/>
              </a:rPr>
              <a:t>”修改答案，直至取得理想分数，每套阶段测评取2次试卷里最高分作为成绩。</a:t>
            </a:r>
            <a:endParaRPr lang="zh-CN" altLang="en-US" sz="1600" b="1" dirty="0">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a:xfrm>
            <a:off x="407428" y="233593"/>
            <a:ext cx="3050831" cy="546983"/>
          </a:xfrm>
        </p:spPr>
        <p:txBody>
          <a:bodyPr/>
          <a:p>
            <a:r>
              <a:rPr lang="zh-CN" altLang="en-US" sz="2000" dirty="0">
                <a:sym typeface="+mn-ea"/>
              </a:rPr>
              <a:t>电脑端</a:t>
            </a:r>
            <a:r>
              <a:rPr lang="en-US" altLang="zh-CN" sz="2000" dirty="0">
                <a:sym typeface="+mn-ea"/>
              </a:rPr>
              <a:t>-</a:t>
            </a:r>
            <a:r>
              <a:rPr lang="zh-CN" altLang="en-US" sz="2000" dirty="0"/>
              <a:t>综合测评</a:t>
            </a:r>
            <a:endParaRPr lang="zh-CN" altLang="en-US" sz="2000" dirty="0"/>
          </a:p>
        </p:txBody>
      </p:sp>
      <p:pic>
        <p:nvPicPr>
          <p:cNvPr id="4" name="图片 3"/>
          <p:cNvPicPr>
            <a:picLocks noChangeAspect="1"/>
          </p:cNvPicPr>
          <p:nvPr>
            <p:custDataLst>
              <p:tags r:id="rId1"/>
            </p:custDataLst>
          </p:nvPr>
        </p:nvPicPr>
        <p:blipFill>
          <a:blip r:embed="rId2"/>
          <a:stretch>
            <a:fillRect/>
          </a:stretch>
        </p:blipFill>
        <p:spPr>
          <a:xfrm>
            <a:off x="1918970" y="969645"/>
            <a:ext cx="8353425" cy="1809750"/>
          </a:xfrm>
          <a:prstGeom prst="rect">
            <a:avLst/>
          </a:prstGeom>
        </p:spPr>
      </p:pic>
      <p:pic>
        <p:nvPicPr>
          <p:cNvPr id="5" name="图片 4"/>
          <p:cNvPicPr>
            <a:picLocks noChangeAspect="1"/>
          </p:cNvPicPr>
          <p:nvPr>
            <p:custDataLst>
              <p:tags r:id="rId3"/>
            </p:custDataLst>
          </p:nvPr>
        </p:nvPicPr>
        <p:blipFill>
          <a:blip r:embed="rId4"/>
          <a:stretch>
            <a:fillRect/>
          </a:stretch>
        </p:blipFill>
        <p:spPr>
          <a:xfrm>
            <a:off x="387350" y="3250565"/>
            <a:ext cx="11416030" cy="221234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a:xfrm>
            <a:off x="407428" y="233593"/>
            <a:ext cx="3050831" cy="546983"/>
          </a:xfrm>
        </p:spPr>
        <p:txBody>
          <a:bodyPr/>
          <a:p>
            <a:r>
              <a:rPr lang="zh-CN" altLang="en-US" sz="2000" dirty="0"/>
              <a:t>微信公众号</a:t>
            </a:r>
            <a:r>
              <a:rPr lang="en-US" altLang="zh-CN" sz="2000" dirty="0"/>
              <a:t>-</a:t>
            </a:r>
            <a:r>
              <a:rPr lang="zh-CN" altLang="en-US" sz="2000" dirty="0"/>
              <a:t>成绩推送</a:t>
            </a:r>
            <a:endParaRPr lang="zh-CN" altLang="en-US" sz="2000" dirty="0"/>
          </a:p>
        </p:txBody>
      </p:sp>
      <p:sp>
        <p:nvSpPr>
          <p:cNvPr id="7" name="文本框 6"/>
          <p:cNvSpPr txBox="1"/>
          <p:nvPr/>
        </p:nvSpPr>
        <p:spPr>
          <a:xfrm>
            <a:off x="497840" y="1146810"/>
            <a:ext cx="10924540" cy="645160"/>
          </a:xfrm>
          <a:prstGeom prst="rect">
            <a:avLst/>
          </a:prstGeom>
          <a:noFill/>
        </p:spPr>
        <p:txBody>
          <a:bodyPr wrap="square" rtlCol="0" anchor="t">
            <a:spAutoFit/>
          </a:bodyPr>
          <a:p>
            <a:r>
              <a:rPr lang="zh-CN" altLang="en-US" b="1">
                <a:solidFill>
                  <a:schemeClr val="tx1"/>
                </a:solidFill>
              </a:rPr>
              <a:t>学生登录电脑端或</a:t>
            </a:r>
            <a:r>
              <a:rPr lang="en-US" altLang="zh-CN" b="1">
                <a:solidFill>
                  <a:schemeClr val="tx1"/>
                </a:solidFill>
              </a:rPr>
              <a:t>APP</a:t>
            </a:r>
            <a:r>
              <a:rPr lang="zh-CN" altLang="en-US" b="1">
                <a:solidFill>
                  <a:schemeClr val="tx1"/>
                </a:solidFill>
              </a:rPr>
              <a:t>将会弹出窗口提示，请扫描本人专属二维码，关注微信公众号，以免错过网学课程的定期成绩推送。</a:t>
            </a:r>
            <a:endParaRPr lang="zh-CN" altLang="en-US" b="1">
              <a:solidFill>
                <a:schemeClr val="tx1"/>
              </a:solidFill>
            </a:endParaRPr>
          </a:p>
        </p:txBody>
      </p:sp>
      <p:pic>
        <p:nvPicPr>
          <p:cNvPr id="5" name="图片 4"/>
          <p:cNvPicPr>
            <a:picLocks noChangeAspect="1"/>
          </p:cNvPicPr>
          <p:nvPr/>
        </p:nvPicPr>
        <p:blipFill>
          <a:blip r:embed="rId1"/>
          <a:stretch>
            <a:fillRect/>
          </a:stretch>
        </p:blipFill>
        <p:spPr>
          <a:xfrm>
            <a:off x="407670" y="1791970"/>
            <a:ext cx="3433445" cy="4550410"/>
          </a:xfrm>
          <a:prstGeom prst="rect">
            <a:avLst/>
          </a:prstGeom>
        </p:spPr>
      </p:pic>
      <p:pic>
        <p:nvPicPr>
          <p:cNvPr id="6" name="图片 5"/>
          <p:cNvPicPr>
            <a:picLocks noChangeAspect="1"/>
          </p:cNvPicPr>
          <p:nvPr/>
        </p:nvPicPr>
        <p:blipFill>
          <a:blip r:embed="rId2"/>
          <a:stretch>
            <a:fillRect/>
          </a:stretch>
        </p:blipFill>
        <p:spPr>
          <a:xfrm>
            <a:off x="4239260" y="1791970"/>
            <a:ext cx="2169160" cy="4550410"/>
          </a:xfrm>
          <a:prstGeom prst="rect">
            <a:avLst/>
          </a:prstGeom>
        </p:spPr>
      </p:pic>
      <p:pic>
        <p:nvPicPr>
          <p:cNvPr id="8" name="图片 7"/>
          <p:cNvPicPr>
            <a:picLocks noChangeAspect="1"/>
          </p:cNvPicPr>
          <p:nvPr/>
        </p:nvPicPr>
        <p:blipFill>
          <a:blip r:embed="rId3"/>
          <a:stretch>
            <a:fillRect/>
          </a:stretch>
        </p:blipFill>
        <p:spPr>
          <a:xfrm>
            <a:off x="6744335" y="1792605"/>
            <a:ext cx="3288030" cy="2076450"/>
          </a:xfrm>
          <a:prstGeom prst="rect">
            <a:avLst/>
          </a:prstGeom>
        </p:spPr>
      </p:pic>
      <p:pic>
        <p:nvPicPr>
          <p:cNvPr id="9" name="图片 8"/>
          <p:cNvPicPr>
            <a:picLocks noChangeAspect="1"/>
          </p:cNvPicPr>
          <p:nvPr/>
        </p:nvPicPr>
        <p:blipFill>
          <a:blip r:embed="rId4"/>
          <a:stretch>
            <a:fillRect/>
          </a:stretch>
        </p:blipFill>
        <p:spPr>
          <a:xfrm>
            <a:off x="6744335" y="3963035"/>
            <a:ext cx="3288665" cy="237934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9040" y="217083"/>
            <a:ext cx="3050831" cy="546983"/>
          </a:xfrm>
        </p:spPr>
        <p:txBody>
          <a:bodyPr/>
          <a:lstStyle/>
          <a:p>
            <a:r>
              <a:rPr lang="zh-CN" altLang="zh-CN" sz="2000" dirty="0"/>
              <a:t>报名、学习时间</a:t>
            </a:r>
            <a:endParaRPr lang="zh-CN" altLang="zh-CN" sz="2000" dirty="0"/>
          </a:p>
        </p:txBody>
      </p:sp>
      <p:sp>
        <p:nvSpPr>
          <p:cNvPr id="3" name="TextBox 2"/>
          <p:cNvSpPr txBox="1"/>
          <p:nvPr/>
        </p:nvSpPr>
        <p:spPr>
          <a:xfrm>
            <a:off x="627380" y="1035050"/>
            <a:ext cx="10411460" cy="5262245"/>
          </a:xfrm>
          <a:prstGeom prst="rect">
            <a:avLst/>
          </a:prstGeom>
          <a:noFill/>
        </p:spPr>
        <p:txBody>
          <a:bodyPr wrap="square" rtlCol="0">
            <a:spAutoFit/>
          </a:bodyPr>
          <a:p>
            <a:pPr marL="342900" indent="-342900">
              <a:lnSpc>
                <a:spcPct val="200000"/>
              </a:lnSpc>
              <a:buFont typeface="Wingdings" panose="05000000000000000000" charset="0"/>
              <a:buChar char="l"/>
            </a:pPr>
            <a:r>
              <a:rPr lang="zh-CN" altLang="en-US" sz="2400" dirty="0" smtClean="0">
                <a:solidFill>
                  <a:schemeClr val="tx1"/>
                </a:solidFill>
                <a:latin typeface="微软雅黑" panose="020B0503020204020204" pitchFamily="34" charset="-122"/>
                <a:ea typeface="微软雅黑" panose="020B0503020204020204" pitchFamily="34" charset="-122"/>
              </a:rPr>
              <a:t>报名截止时间：</a:t>
            </a:r>
            <a:r>
              <a:rPr lang="en-US" altLang="zh-CN" sz="2400" dirty="0" smtClean="0">
                <a:solidFill>
                  <a:schemeClr val="tx1"/>
                </a:solidFill>
                <a:latin typeface="微软雅黑" panose="020B0503020204020204" pitchFamily="34" charset="-122"/>
                <a:ea typeface="微软雅黑" panose="020B0503020204020204" pitchFamily="34" charset="-122"/>
              </a:rPr>
              <a:t>3</a:t>
            </a:r>
            <a:r>
              <a:rPr lang="zh-CN" altLang="en-US" sz="2400" dirty="0" smtClean="0">
                <a:solidFill>
                  <a:schemeClr val="tx1"/>
                </a:solidFill>
                <a:latin typeface="微软雅黑" panose="020B0503020204020204" pitchFamily="34" charset="-122"/>
                <a:ea typeface="微软雅黑" panose="020B0503020204020204" pitchFamily="34" charset="-122"/>
              </a:rPr>
              <a:t>月</a:t>
            </a:r>
            <a:r>
              <a:rPr lang="en-US" altLang="zh-CN" sz="2400" dirty="0" smtClean="0">
                <a:solidFill>
                  <a:schemeClr val="tx1"/>
                </a:solidFill>
                <a:latin typeface="微软雅黑" panose="020B0503020204020204" pitchFamily="34" charset="-122"/>
                <a:ea typeface="微软雅黑" panose="020B0503020204020204" pitchFamily="34" charset="-122"/>
              </a:rPr>
              <a:t>19</a:t>
            </a:r>
            <a:r>
              <a:rPr lang="zh-CN" altLang="en-US" sz="2400" dirty="0" smtClean="0">
                <a:solidFill>
                  <a:schemeClr val="tx1"/>
                </a:solidFill>
                <a:latin typeface="微软雅黑" panose="020B0503020204020204" pitchFamily="34" charset="-122"/>
                <a:ea typeface="微软雅黑" panose="020B0503020204020204" pitchFamily="34" charset="-122"/>
              </a:rPr>
              <a:t>日</a:t>
            </a:r>
            <a:endParaRPr lang="en-US" altLang="zh-CN" sz="2400" dirty="0" smtClean="0">
              <a:solidFill>
                <a:schemeClr val="tx1"/>
              </a:solidFill>
              <a:latin typeface="微软雅黑" panose="020B0503020204020204" pitchFamily="34" charset="-122"/>
              <a:ea typeface="微软雅黑" panose="020B0503020204020204" pitchFamily="34" charset="-122"/>
            </a:endParaRPr>
          </a:p>
          <a:p>
            <a:pPr marL="342900" indent="-342900">
              <a:lnSpc>
                <a:spcPct val="200000"/>
              </a:lnSpc>
              <a:buFont typeface="Wingdings" panose="05000000000000000000" charset="0"/>
              <a:buChar char="l"/>
            </a:pPr>
            <a:r>
              <a:rPr lang="zh-CN" altLang="en-US" sz="2400" dirty="0" smtClean="0">
                <a:solidFill>
                  <a:schemeClr val="tx1"/>
                </a:solidFill>
                <a:latin typeface="微软雅黑" panose="020B0503020204020204" pitchFamily="34" charset="-122"/>
                <a:ea typeface="微软雅黑" panose="020B0503020204020204" pitchFamily="34" charset="-122"/>
              </a:rPr>
              <a:t>学习截止时间：</a:t>
            </a:r>
            <a:r>
              <a:rPr lang="en-US" sz="2400" dirty="0" smtClean="0">
                <a:solidFill>
                  <a:schemeClr val="tx1"/>
                </a:solidFill>
                <a:latin typeface="微软雅黑" panose="020B0503020204020204" pitchFamily="34" charset="-122"/>
                <a:ea typeface="微软雅黑" panose="020B0503020204020204" pitchFamily="34" charset="-122"/>
              </a:rPr>
              <a:t>4</a:t>
            </a:r>
            <a:r>
              <a:rPr lang="zh-CN" altLang="en-US" sz="2400" dirty="0" smtClean="0">
                <a:solidFill>
                  <a:schemeClr val="tx1"/>
                </a:solidFill>
                <a:latin typeface="微软雅黑" panose="020B0503020204020204" pitchFamily="34" charset="-122"/>
                <a:ea typeface="微软雅黑" panose="020B0503020204020204" pitchFamily="34" charset="-122"/>
              </a:rPr>
              <a:t>月</a:t>
            </a:r>
            <a:r>
              <a:rPr lang="en-US" altLang="zh-CN" sz="2400" dirty="0" smtClean="0">
                <a:solidFill>
                  <a:schemeClr val="tx1"/>
                </a:solidFill>
                <a:latin typeface="微软雅黑" panose="020B0503020204020204" pitchFamily="34" charset="-122"/>
                <a:ea typeface="微软雅黑" panose="020B0503020204020204" pitchFamily="34" charset="-122"/>
              </a:rPr>
              <a:t>14</a:t>
            </a:r>
            <a:r>
              <a:rPr lang="zh-CN" altLang="en-US" sz="2400" dirty="0" smtClean="0">
                <a:solidFill>
                  <a:schemeClr val="tx1"/>
                </a:solidFill>
                <a:latin typeface="微软雅黑" panose="020B0503020204020204" pitchFamily="34" charset="-122"/>
                <a:ea typeface="微软雅黑" panose="020B0503020204020204" pitchFamily="34" charset="-122"/>
              </a:rPr>
              <a:t>日（统考笔试之前）</a:t>
            </a:r>
            <a:endParaRPr lang="zh-CN" altLang="en-US" sz="2400" dirty="0" smtClean="0">
              <a:solidFill>
                <a:schemeClr val="tx1"/>
              </a:solidFill>
              <a:latin typeface="微软雅黑" panose="020B0503020204020204" pitchFamily="34" charset="-122"/>
              <a:ea typeface="微软雅黑" panose="020B0503020204020204" pitchFamily="34" charset="-122"/>
            </a:endParaRPr>
          </a:p>
          <a:p>
            <a:pPr marL="342900" indent="-342900">
              <a:lnSpc>
                <a:spcPct val="200000"/>
              </a:lnSpc>
              <a:buFont typeface="Wingdings" panose="05000000000000000000" charset="0"/>
              <a:buChar char="l"/>
            </a:pPr>
            <a:r>
              <a:rPr lang="zh-CN" altLang="en-US" sz="2400" dirty="0" smtClean="0">
                <a:solidFill>
                  <a:schemeClr val="tx1"/>
                </a:solidFill>
                <a:latin typeface="微软雅黑" panose="020B0503020204020204" pitchFamily="34" charset="-122"/>
                <a:ea typeface="微软雅黑" panose="020B0503020204020204" pitchFamily="34" charset="-122"/>
              </a:rPr>
              <a:t>综合测评：一般在笔试前两周统一开放，具体以实际通知为准。</a:t>
            </a:r>
            <a:endParaRPr lang="zh-CN" altLang="en-US" sz="2400" dirty="0" smtClean="0">
              <a:solidFill>
                <a:schemeClr val="tx1"/>
              </a:solidFill>
              <a:latin typeface="微软雅黑" panose="020B0503020204020204" pitchFamily="34" charset="-122"/>
              <a:ea typeface="微软雅黑" panose="020B0503020204020204" pitchFamily="34" charset="-122"/>
            </a:endParaRPr>
          </a:p>
          <a:p>
            <a:pPr marL="342900" indent="-342900">
              <a:lnSpc>
                <a:spcPct val="200000"/>
              </a:lnSpc>
              <a:buFont typeface="Wingdings" panose="05000000000000000000" charset="0"/>
              <a:buChar char="l"/>
            </a:pPr>
            <a:r>
              <a:rPr lang="zh-CN" altLang="en-US" sz="2400" dirty="0" smtClean="0">
                <a:solidFill>
                  <a:schemeClr val="tx1"/>
                </a:solidFill>
                <a:latin typeface="微软雅黑" panose="020B0503020204020204" pitchFamily="34" charset="-122"/>
                <a:ea typeface="微软雅黑" panose="020B0503020204020204" pitchFamily="34" charset="-122"/>
              </a:rPr>
              <a:t>网学成绩有效期：一年（连续</a:t>
            </a:r>
            <a:r>
              <a:rPr lang="en-US" altLang="zh-CN" sz="2400" dirty="0" smtClean="0">
                <a:solidFill>
                  <a:schemeClr val="tx1"/>
                </a:solidFill>
                <a:latin typeface="微软雅黑" panose="020B0503020204020204" pitchFamily="34" charset="-122"/>
                <a:ea typeface="微软雅黑" panose="020B0503020204020204" pitchFamily="34" charset="-122"/>
              </a:rPr>
              <a:t>2</a:t>
            </a:r>
            <a:r>
              <a:rPr lang="zh-CN" altLang="en-US" sz="2400" dirty="0" smtClean="0">
                <a:solidFill>
                  <a:schemeClr val="tx1"/>
                </a:solidFill>
                <a:latin typeface="微软雅黑" panose="020B0503020204020204" pitchFamily="34" charset="-122"/>
                <a:ea typeface="微软雅黑" panose="020B0503020204020204" pitchFamily="34" charset="-122"/>
              </a:rPr>
              <a:t>个考期）</a:t>
            </a:r>
            <a:endParaRPr lang="en-US" altLang="zh-CN" sz="2400" dirty="0">
              <a:solidFill>
                <a:srgbClr val="FF0000"/>
              </a:solidFill>
              <a:latin typeface="微软雅黑" panose="020B0503020204020204" pitchFamily="34" charset="-122"/>
              <a:ea typeface="微软雅黑" panose="020B0503020204020204" pitchFamily="34" charset="-122"/>
            </a:endParaRPr>
          </a:p>
          <a:p>
            <a:pPr marL="342900" indent="-342900">
              <a:lnSpc>
                <a:spcPct val="200000"/>
              </a:lnSpc>
              <a:buFont typeface="Wingdings" panose="05000000000000000000" charset="0"/>
              <a:buChar char="l"/>
            </a:pPr>
            <a:r>
              <a:rPr lang="zh-CN" altLang="en-US" sz="2400" dirty="0" smtClean="0">
                <a:latin typeface="微软雅黑" panose="020B0503020204020204" pitchFamily="34" charset="-122"/>
                <a:ea typeface="微软雅黑" panose="020B0503020204020204" pitchFamily="34" charset="-122"/>
              </a:rPr>
              <a:t>网学报名咨询及学习过程中的技术支持：</a:t>
            </a:r>
            <a:endParaRPr lang="zh-CN" altLang="en-US" sz="2400" dirty="0" smtClean="0">
              <a:latin typeface="微软雅黑" panose="020B0503020204020204" pitchFamily="34" charset="-122"/>
              <a:ea typeface="微软雅黑" panose="020B0503020204020204" pitchFamily="34" charset="-122"/>
            </a:endParaRPr>
          </a:p>
          <a:p>
            <a:pPr indent="0">
              <a:lnSpc>
                <a:spcPct val="200000"/>
              </a:lnSpc>
              <a:buFont typeface="Wingdings" panose="05000000000000000000" charset="0"/>
              <a:buNone/>
            </a:pPr>
            <a:r>
              <a:rPr lang="en-US" altLang="zh-CN" sz="2400" b="1" dirty="0" smtClean="0">
                <a:solidFill>
                  <a:srgbClr val="C00000"/>
                </a:solidFill>
                <a:latin typeface="微软雅黑" panose="020B0503020204020204" pitchFamily="34" charset="-122"/>
                <a:ea typeface="微软雅黑" panose="020B0503020204020204" pitchFamily="34" charset="-122"/>
              </a:rPr>
              <a:t>0591-87722957  18960963957</a:t>
            </a:r>
            <a:r>
              <a:rPr lang="zh-CN" altLang="en-US" sz="2400" b="1" dirty="0" smtClean="0">
                <a:solidFill>
                  <a:srgbClr val="C00000"/>
                </a:solidFill>
                <a:latin typeface="微软雅黑" panose="020B0503020204020204" pitchFamily="34" charset="-122"/>
                <a:ea typeface="微软雅黑" panose="020B0503020204020204" pitchFamily="34" charset="-122"/>
              </a:rPr>
              <a:t>（微信同）</a:t>
            </a:r>
            <a:r>
              <a:rPr lang="en-US" altLang="zh-CN" sz="2400" b="1" dirty="0" smtClean="0">
                <a:solidFill>
                  <a:srgbClr val="C00000"/>
                </a:solidFill>
                <a:latin typeface="微软雅黑" panose="020B0503020204020204" pitchFamily="34" charset="-122"/>
                <a:ea typeface="微软雅黑" panose="020B0503020204020204" pitchFamily="34" charset="-122"/>
              </a:rPr>
              <a:t> 18506010829</a:t>
            </a:r>
            <a:r>
              <a:rPr lang="zh-CN" altLang="en-US" sz="2400" b="1" dirty="0" smtClean="0">
                <a:solidFill>
                  <a:srgbClr val="C00000"/>
                </a:solidFill>
                <a:latin typeface="微软雅黑" panose="020B0503020204020204" pitchFamily="34" charset="-122"/>
                <a:ea typeface="微软雅黑" panose="020B0503020204020204" pitchFamily="34" charset="-122"/>
              </a:rPr>
              <a:t>（</a:t>
            </a:r>
            <a:r>
              <a:rPr lang="zh-CN" altLang="en-US" sz="2400" b="1" dirty="0" smtClean="0">
                <a:solidFill>
                  <a:srgbClr val="C00000"/>
                </a:solidFill>
                <a:latin typeface="微软雅黑" panose="020B0503020204020204" pitchFamily="34" charset="-122"/>
                <a:ea typeface="微软雅黑" panose="020B0503020204020204" pitchFamily="34" charset="-122"/>
                <a:sym typeface="+mn-ea"/>
              </a:rPr>
              <a:t>微信同</a:t>
            </a:r>
            <a:r>
              <a:rPr lang="zh-CN" altLang="en-US" sz="2400" b="1" dirty="0" smtClean="0">
                <a:solidFill>
                  <a:srgbClr val="C00000"/>
                </a:solidFill>
                <a:latin typeface="微软雅黑" panose="020B0503020204020204" pitchFamily="34" charset="-122"/>
                <a:ea typeface="微软雅黑" panose="020B0503020204020204" pitchFamily="34" charset="-122"/>
              </a:rPr>
              <a:t>）</a:t>
            </a:r>
            <a:endParaRPr lang="en-US" altLang="zh-CN" sz="2400" b="1" dirty="0" smtClean="0">
              <a:solidFill>
                <a:srgbClr val="C00000"/>
              </a:solidFill>
              <a:latin typeface="微软雅黑" panose="020B0503020204020204" pitchFamily="34" charset="-122"/>
              <a:ea typeface="微软雅黑" panose="020B0503020204020204" pitchFamily="34" charset="-122"/>
            </a:endParaRPr>
          </a:p>
          <a:p>
            <a:pPr marL="342900" indent="-342900">
              <a:lnSpc>
                <a:spcPct val="200000"/>
              </a:lnSpc>
              <a:buFont typeface="Wingdings" panose="05000000000000000000" charset="0"/>
              <a:buChar char="l"/>
            </a:pPr>
            <a:r>
              <a:rPr lang="zh-CN" altLang="en-US" sz="2400" b="1" dirty="0" smtClean="0">
                <a:latin typeface="微软雅黑" panose="020B0503020204020204" pitchFamily="34" charset="-122"/>
                <a:ea typeface="微软雅黑" panose="020B0503020204020204" pitchFamily="34" charset="-122"/>
              </a:rPr>
              <a:t>注：有问题请一定要及时添加工作微信</a:t>
            </a:r>
            <a:r>
              <a:rPr lang="zh-CN" altLang="en-US" sz="2400" b="1" dirty="0" smtClean="0">
                <a:latin typeface="微软雅黑" panose="020B0503020204020204" pitchFamily="34" charset="-122"/>
                <a:ea typeface="微软雅黑" panose="020B0503020204020204" pitchFamily="34" charset="-122"/>
              </a:rPr>
              <a:t>反馈沟通！！！</a:t>
            </a:r>
            <a:endParaRPr lang="zh-CN" altLang="en-US" sz="2400" b="1" dirty="0" smtClean="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过程性评价学习内容</a:t>
            </a:r>
            <a:endParaRPr lang="zh-CN" altLang="en-US" dirty="0" smtClean="0"/>
          </a:p>
        </p:txBody>
      </p:sp>
      <p:sp>
        <p:nvSpPr>
          <p:cNvPr id="4" name="文本框 10"/>
          <p:cNvSpPr txBox="1"/>
          <p:nvPr/>
        </p:nvSpPr>
        <p:spPr>
          <a:xfrm>
            <a:off x="275694" y="1019697"/>
            <a:ext cx="8422225" cy="398780"/>
          </a:xfrm>
          <a:prstGeom prst="rect">
            <a:avLst/>
          </a:prstGeom>
          <a:noFill/>
        </p:spPr>
        <p:txBody>
          <a:bodyPr wrap="square" rtlCol="0">
            <a:spAutoFit/>
          </a:bodyPr>
          <a:p>
            <a:pPr marL="342900" indent="-342900">
              <a:buFont typeface="Wingdings" panose="05000000000000000000" charset="0"/>
              <a:buChar char="p"/>
            </a:pPr>
            <a:r>
              <a:rPr lang="zh-CN" altLang="en-US" sz="2000" b="1" dirty="0" smtClean="0">
                <a:latin typeface="微软雅黑" panose="020B0503020204020204" pitchFamily="34" charset="-122"/>
                <a:ea typeface="微软雅黑" panose="020B0503020204020204" pitchFamily="34" charset="-122"/>
                <a:cs typeface="微软雅黑" panose="020B0503020204020204" pitchFamily="34" charset="-122"/>
              </a:rPr>
              <a:t>网络助学过程性评价需要完成哪些学习内容？</a:t>
            </a:r>
            <a:endParaRPr lang="zh-CN" altLang="en-US" sz="2000" b="1" dirty="0" smtClean="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p:cNvPicPr>
            <a:picLocks noChangeAspect="1"/>
          </p:cNvPicPr>
          <p:nvPr/>
        </p:nvPicPr>
        <p:blipFill>
          <a:blip r:embed="rId1"/>
          <a:srcRect l="6171" t="14265" r="5252" b="16835"/>
          <a:stretch>
            <a:fillRect/>
          </a:stretch>
        </p:blipFill>
        <p:spPr>
          <a:xfrm>
            <a:off x="1057275" y="2980690"/>
            <a:ext cx="9537700" cy="2988945"/>
          </a:xfrm>
          <a:prstGeom prst="rect">
            <a:avLst/>
          </a:prstGeom>
        </p:spPr>
      </p:pic>
      <p:sp>
        <p:nvSpPr>
          <p:cNvPr id="7" name="文本框 6"/>
          <p:cNvSpPr txBox="1"/>
          <p:nvPr/>
        </p:nvSpPr>
        <p:spPr>
          <a:xfrm>
            <a:off x="922655" y="1622425"/>
            <a:ext cx="9806305" cy="922020"/>
          </a:xfrm>
          <a:prstGeom prst="rect">
            <a:avLst/>
          </a:prstGeom>
          <a:noFill/>
        </p:spPr>
        <p:txBody>
          <a:bodyPr wrap="square" rtlCol="0" anchor="t">
            <a:spAutoFit/>
          </a:bodyPr>
          <a:p>
            <a:r>
              <a:rPr lang="zh-CN" altLang="en-US"/>
              <a:t>过程性评价内容由网上课程学习、阶段测评、综合测评三部分组成，各部分所占分值的比例为：</a:t>
            </a:r>
            <a:endParaRPr lang="zh-CN" altLang="en-US"/>
          </a:p>
          <a:p>
            <a:endParaRPr lang="zh-CN" altLang="en-US"/>
          </a:p>
          <a:p>
            <a:r>
              <a:rPr lang="zh-CN" altLang="en-US"/>
              <a:t>课程学习占30%，阶段测评占30%，综合测评占40%，具体评分标准如下图所示。</a:t>
            </a:r>
            <a:endParaRPr lang="zh-CN" alt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sz="2000"/>
              <a:t>电脑网页</a:t>
            </a:r>
            <a:r>
              <a:rPr lang="en-US" altLang="zh-CN" sz="2000"/>
              <a:t>-</a:t>
            </a:r>
            <a:r>
              <a:rPr lang="zh-CN" altLang="en-US" sz="2000"/>
              <a:t>登陆网址</a:t>
            </a:r>
            <a:endParaRPr lang="zh-CN" altLang="en-US" sz="2000"/>
          </a:p>
        </p:txBody>
      </p:sp>
      <p:sp>
        <p:nvSpPr>
          <p:cNvPr id="3" name="文本框 2"/>
          <p:cNvSpPr txBox="1"/>
          <p:nvPr/>
        </p:nvSpPr>
        <p:spPr>
          <a:xfrm>
            <a:off x="807085" y="888365"/>
            <a:ext cx="9631045" cy="398780"/>
          </a:xfrm>
          <a:prstGeom prst="rect">
            <a:avLst/>
          </a:prstGeom>
          <a:noFill/>
        </p:spPr>
        <p:txBody>
          <a:bodyPr wrap="square" rtlCol="0" anchor="t">
            <a:spAutoFit/>
          </a:bodyPr>
          <a:p>
            <a:r>
              <a:rPr lang="zh-CN" altLang="en-US" sz="2000" b="1">
                <a:solidFill>
                  <a:srgbClr val="FF0000"/>
                </a:solidFill>
              </a:rPr>
              <a:t>https://jmugk.edu-xl.com/Index/PortalNew</a:t>
            </a:r>
            <a:endParaRPr lang="zh-CN" altLang="en-US" sz="2000" b="1">
              <a:solidFill>
                <a:srgbClr val="FF0000"/>
              </a:solidFill>
            </a:endParaRPr>
          </a:p>
        </p:txBody>
      </p:sp>
      <p:pic>
        <p:nvPicPr>
          <p:cNvPr id="4" name="图片 3"/>
          <p:cNvPicPr>
            <a:picLocks noChangeAspect="1"/>
          </p:cNvPicPr>
          <p:nvPr/>
        </p:nvPicPr>
        <p:blipFill>
          <a:blip r:embed="rId1"/>
          <a:stretch>
            <a:fillRect/>
          </a:stretch>
        </p:blipFill>
        <p:spPr>
          <a:xfrm>
            <a:off x="271145" y="1422400"/>
            <a:ext cx="11650345" cy="491680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sz="2000"/>
              <a:t>电脑网页</a:t>
            </a:r>
            <a:r>
              <a:rPr lang="en-US" altLang="zh-CN" sz="2000"/>
              <a:t>-</a:t>
            </a:r>
            <a:r>
              <a:rPr lang="zh-CN" altLang="en-US" sz="2000"/>
              <a:t>注册入口</a:t>
            </a:r>
            <a:endParaRPr lang="zh-CN" altLang="en-US" sz="2000"/>
          </a:p>
        </p:txBody>
      </p:sp>
      <p:pic>
        <p:nvPicPr>
          <p:cNvPr id="3" name="图片 2"/>
          <p:cNvPicPr>
            <a:picLocks noChangeAspect="1"/>
          </p:cNvPicPr>
          <p:nvPr/>
        </p:nvPicPr>
        <p:blipFill>
          <a:blip r:embed="rId1"/>
          <a:stretch>
            <a:fillRect/>
          </a:stretch>
        </p:blipFill>
        <p:spPr>
          <a:xfrm>
            <a:off x="417195" y="1513840"/>
            <a:ext cx="7705725" cy="5219700"/>
          </a:xfrm>
          <a:prstGeom prst="rect">
            <a:avLst/>
          </a:prstGeom>
        </p:spPr>
      </p:pic>
      <p:pic>
        <p:nvPicPr>
          <p:cNvPr id="4" name="图片 3"/>
          <p:cNvPicPr>
            <a:picLocks noChangeAspect="1"/>
          </p:cNvPicPr>
          <p:nvPr>
            <p:custDataLst>
              <p:tags r:id="rId2"/>
            </p:custDataLst>
          </p:nvPr>
        </p:nvPicPr>
        <p:blipFill>
          <a:blip r:embed="rId3"/>
          <a:stretch>
            <a:fillRect/>
          </a:stretch>
        </p:blipFill>
        <p:spPr>
          <a:xfrm>
            <a:off x="8239125" y="1513840"/>
            <a:ext cx="3629660" cy="5219700"/>
          </a:xfrm>
          <a:prstGeom prst="rect">
            <a:avLst/>
          </a:prstGeom>
        </p:spPr>
      </p:pic>
      <p:sp>
        <p:nvSpPr>
          <p:cNvPr id="5" name="文本框 4"/>
          <p:cNvSpPr txBox="1"/>
          <p:nvPr/>
        </p:nvSpPr>
        <p:spPr>
          <a:xfrm>
            <a:off x="417195" y="873760"/>
            <a:ext cx="10955020" cy="706755"/>
          </a:xfrm>
          <a:prstGeom prst="rect">
            <a:avLst/>
          </a:prstGeom>
          <a:noFill/>
        </p:spPr>
        <p:txBody>
          <a:bodyPr wrap="square" rtlCol="0">
            <a:spAutoFit/>
          </a:bodyPr>
          <a:p>
            <a:r>
              <a:rPr lang="zh-CN" altLang="en-US" sz="2000" b="1">
                <a:sym typeface="+mn-ea"/>
              </a:rPr>
              <a:t>点击注册入口，请认真阅读报名须知后，点击我已阅读，填写完整的报名信息，提交成功后自动生成账号密码，账号密码都为身份证号码。</a:t>
            </a:r>
            <a:endParaRPr lang="zh-CN" altLang="en-US" sz="2000" b="1"/>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9040" y="217083"/>
            <a:ext cx="3050831" cy="546983"/>
          </a:xfrm>
        </p:spPr>
        <p:txBody>
          <a:bodyPr/>
          <a:lstStyle/>
          <a:p>
            <a:r>
              <a:rPr lang="zh-CN" altLang="en-US" sz="2000" dirty="0"/>
              <a:t>手机</a:t>
            </a:r>
            <a:r>
              <a:rPr lang="en-US" altLang="zh-CN" sz="2000" dirty="0"/>
              <a:t>APP-</a:t>
            </a:r>
            <a:r>
              <a:rPr lang="zh-CN" altLang="en-US" sz="2000" dirty="0"/>
              <a:t>下载安装</a:t>
            </a:r>
            <a:endParaRPr lang="zh-CN" altLang="en-US" sz="2000" dirty="0"/>
          </a:p>
        </p:txBody>
      </p:sp>
      <p:pic>
        <p:nvPicPr>
          <p:cNvPr id="5" name="图片 4"/>
          <p:cNvPicPr>
            <a:picLocks noChangeAspect="1"/>
          </p:cNvPicPr>
          <p:nvPr>
            <p:custDataLst>
              <p:tags r:id="rId1"/>
            </p:custDataLst>
          </p:nvPr>
        </p:nvPicPr>
        <p:blipFill>
          <a:blip r:embed="rId2"/>
          <a:stretch>
            <a:fillRect/>
          </a:stretch>
        </p:blipFill>
        <p:spPr>
          <a:xfrm>
            <a:off x="207648" y="1271874"/>
            <a:ext cx="3476039" cy="3419523"/>
          </a:xfrm>
          <a:prstGeom prst="rect">
            <a:avLst/>
          </a:prstGeom>
        </p:spPr>
      </p:pic>
      <p:sp>
        <p:nvSpPr>
          <p:cNvPr id="7" name="文本框 6"/>
          <p:cNvSpPr txBox="1"/>
          <p:nvPr/>
        </p:nvSpPr>
        <p:spPr>
          <a:xfrm>
            <a:off x="589306" y="4775219"/>
            <a:ext cx="2468880" cy="1014730"/>
          </a:xfrm>
          <a:prstGeom prst="rect">
            <a:avLst/>
          </a:prstGeom>
          <a:noFill/>
        </p:spPr>
        <p:txBody>
          <a:bodyPr wrap="none" rtlCol="0">
            <a:spAutoFit/>
          </a:bodyPr>
          <a:p>
            <a:pPr algn="ctr">
              <a:lnSpc>
                <a:spcPct val="150000"/>
              </a:lnSpc>
            </a:pP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下载安装</a:t>
            </a:r>
            <a:r>
              <a:rPr lang="en-US" altLang="zh-CN" sz="2000" b="1">
                <a:latin typeface="微软雅黑" panose="020B0503020204020204" pitchFamily="34" charset="-122"/>
                <a:ea typeface="微软雅黑" panose="020B0503020204020204" pitchFamily="34" charset="-122"/>
                <a:cs typeface="微软雅黑" panose="020B0503020204020204" pitchFamily="34" charset="-122"/>
              </a:rPr>
              <a:t>APP</a:t>
            </a:r>
            <a:endParaRPr lang="zh-CN" altLang="en-US" sz="2000" b="1">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50000"/>
              </a:lnSpc>
            </a:pP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支持安卓、苹果手机</a:t>
            </a:r>
            <a:endParaRPr lang="zh-CN" altLang="en-US" sz="2000"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 name="图片 8"/>
          <p:cNvPicPr>
            <a:picLocks noChangeAspect="1"/>
          </p:cNvPicPr>
          <p:nvPr>
            <p:custDataLst>
              <p:tags r:id="rId3"/>
            </p:custDataLst>
          </p:nvPr>
        </p:nvPicPr>
        <p:blipFill>
          <a:blip r:embed="rId4"/>
          <a:srcRect l="1056" t="1953"/>
          <a:stretch>
            <a:fillRect/>
          </a:stretch>
        </p:blipFill>
        <p:spPr>
          <a:xfrm>
            <a:off x="4577715" y="1271905"/>
            <a:ext cx="4225925" cy="3346450"/>
          </a:xfrm>
          <a:prstGeom prst="rect">
            <a:avLst/>
          </a:prstGeom>
        </p:spPr>
      </p:pic>
      <p:sp>
        <p:nvSpPr>
          <p:cNvPr id="10" name="文本框 9"/>
          <p:cNvSpPr txBox="1"/>
          <p:nvPr/>
        </p:nvSpPr>
        <p:spPr>
          <a:xfrm>
            <a:off x="5228653" y="4691399"/>
            <a:ext cx="2427004" cy="1476375"/>
          </a:xfrm>
          <a:prstGeom prst="rect">
            <a:avLst/>
          </a:prstGeom>
          <a:noFill/>
        </p:spPr>
        <p:txBody>
          <a:bodyPr wrap="square" rtlCol="0">
            <a:spAutoFit/>
          </a:bodyPr>
          <a:p>
            <a:pPr algn="ctr">
              <a:lnSpc>
                <a:spcPct val="150000"/>
              </a:lnSpc>
            </a:pP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苹果手机需要设置信任后才能使用</a:t>
            </a:r>
            <a:endParaRPr lang="zh-CN" altLang="en-US" sz="2000" b="1">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50000"/>
              </a:lnSpc>
            </a:pP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（详细步骤见第</a:t>
            </a:r>
            <a:r>
              <a:rPr lang="en-US" altLang="zh-CN" sz="2000" b="1">
                <a:latin typeface="微软雅黑" panose="020B0503020204020204" pitchFamily="34" charset="-122"/>
                <a:ea typeface="微软雅黑" panose="020B0503020204020204" pitchFamily="34" charset="-122"/>
                <a:cs typeface="微软雅黑" panose="020B0503020204020204" pitchFamily="34" charset="-122"/>
              </a:rPr>
              <a:t>8</a:t>
            </a: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页）</a:t>
            </a:r>
            <a:endParaRPr lang="zh-CN" altLang="en-US" sz="20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nvSpPr>
        <p:spPr>
          <a:xfrm>
            <a:off x="8951304" y="5005724"/>
            <a:ext cx="2994025" cy="1014730"/>
          </a:xfrm>
          <a:prstGeom prst="rect">
            <a:avLst/>
          </a:prstGeom>
          <a:noFill/>
        </p:spPr>
        <p:txBody>
          <a:bodyPr wrap="none" rtlCol="0">
            <a:spAutoFit/>
          </a:bodyPr>
          <a:p>
            <a:pPr algn="ctr">
              <a:lnSpc>
                <a:spcPct val="150000"/>
              </a:lnSpc>
            </a:pPr>
            <a:r>
              <a:rPr lang="en-US" altLang="zh-CN" sz="2000" b="1">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右上角扫码验证学校</a:t>
            </a:r>
            <a:endParaRPr lang="zh-CN" altLang="en-US" sz="2000" b="1">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50000"/>
              </a:lnSpc>
            </a:pP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二维码</a:t>
            </a:r>
            <a:endParaRPr lang="zh-CN" altLang="en-US" sz="2000"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5"/>
          <a:stretch>
            <a:fillRect/>
          </a:stretch>
        </p:blipFill>
        <p:spPr>
          <a:xfrm>
            <a:off x="9126855" y="1271905"/>
            <a:ext cx="2958465" cy="334645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0"/>
          <p:cNvSpPr txBox="1"/>
          <p:nvPr/>
        </p:nvSpPr>
        <p:spPr>
          <a:xfrm>
            <a:off x="1594543" y="437394"/>
            <a:ext cx="9096002" cy="583565"/>
          </a:xfrm>
          <a:prstGeom prst="rect">
            <a:avLst/>
          </a:prstGeom>
          <a:noFill/>
        </p:spPr>
        <p:txBody>
          <a:bodyPr wrap="square" rtlCol="0">
            <a:spAutoFit/>
          </a:bodyPr>
          <a:p>
            <a:pPr algn="ctr"/>
            <a:r>
              <a:rPr lang="zh-CN" altLang="en-US" sz="3200" b="1" dirty="0">
                <a:latin typeface="微软雅黑" panose="020B0503020204020204" pitchFamily="34" charset="-122"/>
                <a:ea typeface="微软雅黑" panose="020B0503020204020204" pitchFamily="34" charset="-122"/>
              </a:rPr>
              <a:t>IOS客户端（苹果手机）</a:t>
            </a:r>
            <a:endParaRPr lang="zh-CN" altLang="en-US" sz="3200" b="1" dirty="0">
              <a:latin typeface="微软雅黑" panose="020B0503020204020204" pitchFamily="34" charset="-122"/>
              <a:ea typeface="微软雅黑" panose="020B0503020204020204" pitchFamily="34" charset="-122"/>
            </a:endParaRPr>
          </a:p>
        </p:txBody>
      </p:sp>
      <p:sp>
        <p:nvSpPr>
          <p:cNvPr id="5" name="文本框 10"/>
          <p:cNvSpPr txBox="1"/>
          <p:nvPr/>
        </p:nvSpPr>
        <p:spPr>
          <a:xfrm>
            <a:off x="1548186" y="5734008"/>
            <a:ext cx="9096002" cy="398780"/>
          </a:xfrm>
          <a:prstGeom prst="rect">
            <a:avLst/>
          </a:prstGeom>
          <a:noFill/>
        </p:spPr>
        <p:txBody>
          <a:bodyPr wrap="square" rtlCol="0">
            <a:spAutoFit/>
          </a:bodyPr>
          <a:p>
            <a:pPr algn="ctr"/>
            <a:r>
              <a:rPr lang="zh-CN" altLang="en-US" sz="2000" b="1" dirty="0">
                <a:latin typeface="微软雅黑" panose="020B0503020204020204" pitchFamily="34" charset="-122"/>
                <a:ea typeface="微软雅黑" panose="020B0503020204020204" pitchFamily="34" charset="-122"/>
              </a:rPr>
              <a:t>先       </a:t>
            </a:r>
            <a:r>
              <a:rPr lang="zh-CN" altLang="en-US" sz="2000" b="1" dirty="0">
                <a:solidFill>
                  <a:srgbClr val="FF0000"/>
                </a:solidFill>
                <a:latin typeface="微软雅黑" panose="020B0503020204020204" pitchFamily="34" charset="-122"/>
                <a:ea typeface="微软雅黑" panose="020B0503020204020204" pitchFamily="34" charset="-122"/>
              </a:rPr>
              <a:t>下载安装</a:t>
            </a:r>
            <a:r>
              <a:rPr lang="en-US" altLang="zh-CN" sz="2000" b="1" dirty="0">
                <a:solidFill>
                  <a:srgbClr val="FF0000"/>
                </a:solidFill>
                <a:latin typeface="微软雅黑" panose="020B0503020204020204" pitchFamily="34" charset="-122"/>
                <a:ea typeface="微软雅黑" panose="020B0503020204020204" pitchFamily="34" charset="-122"/>
              </a:rPr>
              <a:t>APP </a:t>
            </a:r>
            <a:r>
              <a:rPr lang="en-US" altLang="zh-CN" sz="2000" b="1" dirty="0">
                <a:latin typeface="微软雅黑" panose="020B0503020204020204" pitchFamily="34" charset="-122"/>
                <a:ea typeface="微软雅黑" panose="020B0503020204020204" pitchFamily="34" charset="-122"/>
              </a:rPr>
              <a:t>    </a:t>
            </a:r>
            <a:r>
              <a:rPr lang="zh-CN" altLang="en-US" sz="2000" b="1" dirty="0">
                <a:latin typeface="微软雅黑" panose="020B0503020204020204" pitchFamily="34" charset="-122"/>
                <a:ea typeface="微软雅黑" panose="020B0503020204020204" pitchFamily="34" charset="-122"/>
              </a:rPr>
              <a:t>再     </a:t>
            </a:r>
            <a:r>
              <a:rPr lang="zh-CN" altLang="en-US" sz="2000" b="1" dirty="0">
                <a:solidFill>
                  <a:srgbClr val="FF0000"/>
                </a:solidFill>
                <a:latin typeface="微软雅黑" panose="020B0503020204020204" pitchFamily="34" charset="-122"/>
                <a:ea typeface="微软雅黑" panose="020B0503020204020204" pitchFamily="34" charset="-122"/>
              </a:rPr>
              <a:t>设置信任</a:t>
            </a:r>
            <a:endParaRPr lang="en-US" altLang="zh-CN" sz="2000" b="1" dirty="0">
              <a:solidFill>
                <a:srgbClr val="FF0000"/>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1"/>
          <a:srcRect l="5954" r="13123"/>
          <a:stretch>
            <a:fillRect/>
          </a:stretch>
        </p:blipFill>
        <p:spPr>
          <a:xfrm>
            <a:off x="152402" y="1563344"/>
            <a:ext cx="2513366" cy="3953566"/>
          </a:xfrm>
          <a:prstGeom prst="rect">
            <a:avLst/>
          </a:prstGeom>
        </p:spPr>
      </p:pic>
      <p:pic>
        <p:nvPicPr>
          <p:cNvPr id="7" name="图片 6"/>
          <p:cNvPicPr>
            <a:picLocks noChangeAspect="1"/>
          </p:cNvPicPr>
          <p:nvPr/>
        </p:nvPicPr>
        <p:blipFill>
          <a:blip r:embed="rId2"/>
          <a:stretch>
            <a:fillRect/>
          </a:stretch>
        </p:blipFill>
        <p:spPr>
          <a:xfrm>
            <a:off x="2861350" y="1563344"/>
            <a:ext cx="2793405" cy="3960551"/>
          </a:xfrm>
          <a:prstGeom prst="rect">
            <a:avLst/>
          </a:prstGeom>
        </p:spPr>
      </p:pic>
      <p:pic>
        <p:nvPicPr>
          <p:cNvPr id="8" name="图片 7"/>
          <p:cNvPicPr>
            <a:picLocks noChangeAspect="1"/>
          </p:cNvPicPr>
          <p:nvPr/>
        </p:nvPicPr>
        <p:blipFill>
          <a:blip r:embed="rId3"/>
          <a:srcRect r="934"/>
          <a:stretch>
            <a:fillRect/>
          </a:stretch>
        </p:blipFill>
        <p:spPr>
          <a:xfrm>
            <a:off x="5864308" y="1563344"/>
            <a:ext cx="2891196" cy="3960551"/>
          </a:xfrm>
          <a:prstGeom prst="rect">
            <a:avLst/>
          </a:prstGeom>
        </p:spPr>
      </p:pic>
      <p:pic>
        <p:nvPicPr>
          <p:cNvPr id="9" name="图片 8"/>
          <p:cNvPicPr>
            <a:picLocks noChangeAspect="1"/>
          </p:cNvPicPr>
          <p:nvPr/>
        </p:nvPicPr>
        <p:blipFill>
          <a:blip r:embed="rId4"/>
          <a:stretch>
            <a:fillRect/>
          </a:stretch>
        </p:blipFill>
        <p:spPr>
          <a:xfrm>
            <a:off x="8963152" y="1562709"/>
            <a:ext cx="2933107" cy="3961821"/>
          </a:xfrm>
          <a:prstGeom prst="rect">
            <a:avLst/>
          </a:prstGeom>
        </p:spPr>
      </p:pic>
      <p:sp>
        <p:nvSpPr>
          <p:cNvPr id="2" name="文本框 10"/>
          <p:cNvSpPr txBox="1"/>
          <p:nvPr/>
        </p:nvSpPr>
        <p:spPr>
          <a:xfrm>
            <a:off x="1595176" y="6229943"/>
            <a:ext cx="9096002" cy="398780"/>
          </a:xfrm>
          <a:prstGeom prst="rect">
            <a:avLst/>
          </a:prstGeom>
          <a:noFill/>
        </p:spPr>
        <p:txBody>
          <a:bodyPr wrap="square" rtlCol="0">
            <a:spAutoFit/>
          </a:bodyPr>
          <a:p>
            <a:pPr algn="ctr"/>
            <a:r>
              <a:rPr lang="zh-CN" sz="2000" b="1" dirty="0">
                <a:latin typeface="微软雅黑" panose="020B0503020204020204" pitchFamily="34" charset="-122"/>
                <a:ea typeface="微软雅黑" panose="020B0503020204020204" pitchFamily="34" charset="-122"/>
              </a:rPr>
              <a:t>设置</a:t>
            </a:r>
            <a:r>
              <a:rPr lang="en-US" altLang="zh-CN" sz="2000" b="1" dirty="0">
                <a:latin typeface="微软雅黑" panose="020B0503020204020204" pitchFamily="34" charset="-122"/>
                <a:ea typeface="微软雅黑" panose="020B0503020204020204" pitchFamily="34" charset="-122"/>
              </a:rPr>
              <a:t>-</a:t>
            </a:r>
            <a:r>
              <a:rPr lang="zh-CN" altLang="en-US" sz="2000" b="1" dirty="0">
                <a:latin typeface="微软雅黑" panose="020B0503020204020204" pitchFamily="34" charset="-122"/>
                <a:ea typeface="微软雅黑" panose="020B0503020204020204" pitchFamily="34" charset="-122"/>
              </a:rPr>
              <a:t>通用</a:t>
            </a:r>
            <a:r>
              <a:rPr lang="en-US" altLang="zh-CN" sz="2000" b="1" dirty="0">
                <a:latin typeface="微软雅黑" panose="020B0503020204020204" pitchFamily="34" charset="-122"/>
                <a:ea typeface="微软雅黑" panose="020B0503020204020204" pitchFamily="34" charset="-122"/>
              </a:rPr>
              <a:t>-</a:t>
            </a:r>
            <a:r>
              <a:rPr lang="zh-CN" altLang="en-US" sz="2000" b="1" dirty="0">
                <a:latin typeface="微软雅黑" panose="020B0503020204020204" pitchFamily="34" charset="-122"/>
                <a:ea typeface="微软雅黑" panose="020B0503020204020204" pitchFamily="34" charset="-122"/>
              </a:rPr>
              <a:t>设备管理</a:t>
            </a:r>
            <a:r>
              <a:rPr lang="en-US" altLang="zh-CN" sz="2000" b="1" dirty="0">
                <a:latin typeface="微软雅黑" panose="020B0503020204020204" pitchFamily="34" charset="-122"/>
                <a:ea typeface="微软雅黑" panose="020B0503020204020204" pitchFamily="34" charset="-122"/>
              </a:rPr>
              <a:t>-</a:t>
            </a:r>
            <a:r>
              <a:rPr lang="zh-CN" altLang="en-US" sz="2000" b="1" dirty="0">
                <a:latin typeface="微软雅黑" panose="020B0503020204020204" pitchFamily="34" charset="-122"/>
                <a:ea typeface="微软雅黑" panose="020B0503020204020204" pitchFamily="34" charset="-122"/>
              </a:rPr>
              <a:t>信任自考教育云课堂</a:t>
            </a:r>
            <a:endParaRPr lang="zh-CN" altLang="en-US" sz="2000" b="1"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9040" y="217083"/>
            <a:ext cx="3050831" cy="546983"/>
          </a:xfrm>
        </p:spPr>
        <p:txBody>
          <a:bodyPr/>
          <a:lstStyle/>
          <a:p>
            <a:r>
              <a:rPr lang="zh-CN" altLang="en-US" sz="2000" dirty="0"/>
              <a:t>手机</a:t>
            </a:r>
            <a:r>
              <a:rPr lang="en-US" altLang="zh-CN" sz="2000" dirty="0"/>
              <a:t>APP-</a:t>
            </a:r>
            <a:r>
              <a:rPr lang="zh-CN" altLang="en-US" sz="2000" dirty="0"/>
              <a:t>登录</a:t>
            </a:r>
            <a:endParaRPr lang="zh-CN" altLang="en-US" sz="2000" dirty="0"/>
          </a:p>
        </p:txBody>
      </p:sp>
      <p:pic>
        <p:nvPicPr>
          <p:cNvPr id="5" name="图片 4"/>
          <p:cNvPicPr>
            <a:picLocks noChangeAspect="1"/>
          </p:cNvPicPr>
          <p:nvPr/>
        </p:nvPicPr>
        <p:blipFill>
          <a:blip r:embed="rId1"/>
          <a:stretch>
            <a:fillRect/>
          </a:stretch>
        </p:blipFill>
        <p:spPr>
          <a:xfrm>
            <a:off x="4577715" y="1417955"/>
            <a:ext cx="2541905" cy="5228590"/>
          </a:xfrm>
          <a:prstGeom prst="rect">
            <a:avLst/>
          </a:prstGeom>
        </p:spPr>
      </p:pic>
      <p:pic>
        <p:nvPicPr>
          <p:cNvPr id="4" name="图片 3"/>
          <p:cNvPicPr>
            <a:picLocks noChangeAspect="1"/>
          </p:cNvPicPr>
          <p:nvPr/>
        </p:nvPicPr>
        <p:blipFill>
          <a:blip r:embed="rId2"/>
          <a:stretch>
            <a:fillRect/>
          </a:stretch>
        </p:blipFill>
        <p:spPr>
          <a:xfrm>
            <a:off x="967740" y="1417955"/>
            <a:ext cx="2406015" cy="5281930"/>
          </a:xfrm>
          <a:prstGeom prst="rect">
            <a:avLst/>
          </a:prstGeom>
        </p:spPr>
      </p:pic>
      <p:sp>
        <p:nvSpPr>
          <p:cNvPr id="10" name="文本框 9"/>
          <p:cNvSpPr txBox="1"/>
          <p:nvPr/>
        </p:nvSpPr>
        <p:spPr>
          <a:xfrm>
            <a:off x="1362075" y="989965"/>
            <a:ext cx="1562100" cy="368300"/>
          </a:xfrm>
          <a:prstGeom prst="rect">
            <a:avLst/>
          </a:prstGeom>
          <a:noFill/>
        </p:spPr>
        <p:txBody>
          <a:bodyPr wrap="none" rtlCol="0">
            <a:spAutoFit/>
          </a:bodyPr>
          <a:p>
            <a:r>
              <a:rPr lang="zh-CN" altLang="en-US" b="1"/>
              <a:t>扫码验证学校</a:t>
            </a:r>
            <a:endParaRPr lang="zh-CN" altLang="en-US" b="1"/>
          </a:p>
        </p:txBody>
      </p:sp>
      <p:sp>
        <p:nvSpPr>
          <p:cNvPr id="13" name="文本框 12"/>
          <p:cNvSpPr txBox="1"/>
          <p:nvPr/>
        </p:nvSpPr>
        <p:spPr>
          <a:xfrm>
            <a:off x="5130800" y="989965"/>
            <a:ext cx="1562100" cy="368300"/>
          </a:xfrm>
          <a:prstGeom prst="rect">
            <a:avLst/>
          </a:prstGeom>
          <a:noFill/>
        </p:spPr>
        <p:txBody>
          <a:bodyPr wrap="none" rtlCol="0">
            <a:spAutoFit/>
          </a:bodyPr>
          <a:p>
            <a:r>
              <a:rPr lang="zh-CN" altLang="en-US" b="1"/>
              <a:t>账号密码登陆</a:t>
            </a:r>
            <a:endParaRPr lang="zh-CN" altLang="en-US" b="1"/>
          </a:p>
        </p:txBody>
      </p:sp>
      <p:sp>
        <p:nvSpPr>
          <p:cNvPr id="14" name="文本框 13"/>
          <p:cNvSpPr txBox="1"/>
          <p:nvPr/>
        </p:nvSpPr>
        <p:spPr>
          <a:xfrm>
            <a:off x="8899525" y="989965"/>
            <a:ext cx="1562100" cy="368300"/>
          </a:xfrm>
          <a:prstGeom prst="rect">
            <a:avLst/>
          </a:prstGeom>
          <a:noFill/>
        </p:spPr>
        <p:txBody>
          <a:bodyPr wrap="none" rtlCol="0">
            <a:spAutoFit/>
          </a:bodyPr>
          <a:p>
            <a:r>
              <a:rPr lang="zh-CN" altLang="en-US" b="1"/>
              <a:t>核对个人信息</a:t>
            </a:r>
            <a:endParaRPr lang="zh-CN" altLang="en-US" b="1"/>
          </a:p>
        </p:txBody>
      </p:sp>
      <p:pic>
        <p:nvPicPr>
          <p:cNvPr id="3" name="图片 2"/>
          <p:cNvPicPr>
            <a:picLocks noChangeAspect="1"/>
          </p:cNvPicPr>
          <p:nvPr/>
        </p:nvPicPr>
        <p:blipFill>
          <a:blip r:embed="rId3"/>
          <a:stretch>
            <a:fillRect/>
          </a:stretch>
        </p:blipFill>
        <p:spPr>
          <a:xfrm>
            <a:off x="8223250" y="1417955"/>
            <a:ext cx="2914650" cy="5229225"/>
          </a:xfrm>
          <a:prstGeom prst="rect">
            <a:avLst/>
          </a:prstGeom>
        </p:spPr>
      </p:pic>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PLACING_PICTURE_USER_VIEWPORT" val="{&quot;height&quot;:12990,&quot;width&quot;:7380}"/>
</p:tagLst>
</file>

<file path=ppt/tags/tag10.xml><?xml version="1.0" encoding="utf-8"?>
<p:tagLst xmlns:p="http://schemas.openxmlformats.org/presentationml/2006/main">
  <p:tag name="KSO_WM_BEAUTIFY_FLAG" val=""/>
  <p:tag name="KSO_WM_UNIT_PLACING_PICTURE_USER_VIEWPORT" val="{&quot;height&quot;:8376,&quot;width&quot;:4455}"/>
</p:tagLst>
</file>

<file path=ppt/tags/tag11.xml><?xml version="1.0" encoding="utf-8"?>
<p:tagLst xmlns:p="http://schemas.openxmlformats.org/presentationml/2006/main">
  <p:tag name="KSO_WM_UNIT_PLACING_PICTURE_USER_VIEWPORT" val="{&quot;height&quot;:4410,&quot;width&quot;:22935}"/>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UNIT_PLACING_PICTURE_USER_VIEWPORT" val="{&quot;height&quot;:8310,&quot;width&quot;:25380}"/>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 name="KSO_WM_UNIT_PLACING_PICTURE_USER_VIEWPORT" val="{&quot;height&quot;:7771,&quot;width&quot;:16621}"/>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UNIT_PLACING_PICTURE_USER_VIEWPORT" val="{&quot;height&quot;:1911.0267716535434,&quot;width&quot;:9570.135433070865}"/>
</p:tagLst>
</file>

<file path=ppt/tags/tag2.xml><?xml version="1.0" encoding="utf-8"?>
<p:tagLst xmlns:p="http://schemas.openxmlformats.org/presentationml/2006/main">
  <p:tag name="KSO_WM_UNIT_PLACING_PICTURE_USER_VIEWPORT" val="{&quot;height&quot;:3517,&quot;width&quot;:3575}"/>
</p:tagLst>
</file>

<file path=ppt/tags/tag20.xml><?xml version="1.0" encoding="utf-8"?>
<p:tagLst xmlns:p="http://schemas.openxmlformats.org/presentationml/2006/main">
  <p:tag name="KSO_WM_UNIT_PLACING_PICTURE_USER_VIEWPORT" val="{&quot;height&quot;:3258,&quot;width&quot;:17630}"/>
</p:tagLst>
</file>

<file path=ppt/tags/tag21.xml><?xml version="1.0" encoding="utf-8"?>
<p:tagLst xmlns:p="http://schemas.openxmlformats.org/presentationml/2006/main">
  <p:tag name="KSO_WM_UNIT_PLACING_PICTURE_USER_VIEWPORT" val="{&quot;height&quot;:2835,&quot;width&quot;:19815}"/>
</p:tagLst>
</file>

<file path=ppt/tags/tag22.xml><?xml version="1.0" encoding="utf-8"?>
<p:tagLst xmlns:p="http://schemas.openxmlformats.org/presentationml/2006/main">
  <p:tag name="KSO_WM_UNIT_PLACING_PICTURE_USER_VIEWPORT" val="{&quot;height&quot;:2850,&quot;width&quot;:13155}"/>
</p:tagLst>
</file>

<file path=ppt/tags/tag23.xml><?xml version="1.0" encoding="utf-8"?>
<p:tagLst xmlns:p="http://schemas.openxmlformats.org/presentationml/2006/main">
  <p:tag name="KSO_WM_UNIT_PLACING_PICTURE_USER_VIEWPORT" val="{&quot;height&quot;:4005,&quot;width&quot;:20670}"/>
</p:tagLst>
</file>

<file path=ppt/tags/tag24.xml><?xml version="1.0" encoding="utf-8"?>
<p:tagLst xmlns:p="http://schemas.openxmlformats.org/presentationml/2006/main">
  <p:tag name="KSO_WPP_MARK_KEY" val="e6d991fc-fd0a-44dd-94bf-3b2bc53b4a71"/>
  <p:tag name="COMMONDATA" val="eyJoZGlkIjoiZjBmODNlNTk2ZmQ2YWEzMmU5Zjk0OGQ3YWQ4NjY0MDQifQ=="/>
</p:tagLst>
</file>

<file path=ppt/tags/tag3.xml><?xml version="1.0" encoding="utf-8"?>
<p:tagLst xmlns:p="http://schemas.openxmlformats.org/presentationml/2006/main">
  <p:tag name="KSO_WM_UNIT_PLACING_PICTURE_USER_VIEWPORT" val="{&quot;height&quot;:3517,&quot;width&quot;:4387}"/>
</p:tagLst>
</file>

<file path=ppt/tags/tag4.xml><?xml version="1.0" encoding="utf-8"?>
<p:tagLst xmlns:p="http://schemas.openxmlformats.org/presentationml/2006/main">
  <p:tag name="KSO_WM_UNIT_PLACING_PICTURE_USER_VIEWPORT" val="{&quot;height&quot;:10710,&quot;width&quot;:4965}"/>
</p:tagLst>
</file>

<file path=ppt/tags/tag5.xml><?xml version="1.0" encoding="utf-8"?>
<p:tagLst xmlns:p="http://schemas.openxmlformats.org/presentationml/2006/main">
  <p:tag name="KSO_WM_UNIT_PLACING_PICTURE_USER_VIEWPORT" val="{&quot;height&quot;:22920,&quot;width&quot;:10800}"/>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UNIT_PLACING_PICTURE_USER_VIEWPORT" val="{&quot;height&quot;:7792,&quot;width&quot;:3628}"/>
</p:tagLst>
</file>

<file path=ppt/tags/tag9.xml><?xml version="1.0" encoding="utf-8"?>
<p:tagLst xmlns:p="http://schemas.openxmlformats.org/presentationml/2006/main">
  <p:tag name="KSO_WM_UNIT_PLACING_PICTURE_USER_VIEWPORT" val="{&quot;height&quot;:7792,&quot;width&quot;:3916}"/>
</p:tagLst>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2405</Words>
  <Application>WPS 演示</Application>
  <PresentationFormat>自定义</PresentationFormat>
  <Paragraphs>186</Paragraphs>
  <Slides>36</Slides>
  <Notes>23</Notes>
  <HiddenSlides>0</HiddenSlides>
  <MMClips>0</MMClips>
  <ScaleCrop>false</ScaleCrop>
  <HeadingPairs>
    <vt:vector size="6" baseType="variant">
      <vt:variant>
        <vt:lpstr>已用的字体</vt:lpstr>
      </vt:variant>
      <vt:variant>
        <vt:i4>10</vt:i4>
      </vt:variant>
      <vt:variant>
        <vt:lpstr>主题</vt:lpstr>
      </vt:variant>
      <vt:variant>
        <vt:i4>2</vt:i4>
      </vt:variant>
      <vt:variant>
        <vt:lpstr>幻灯片标题</vt:lpstr>
      </vt:variant>
      <vt:variant>
        <vt:i4>36</vt:i4>
      </vt:variant>
    </vt:vector>
  </HeadingPairs>
  <TitlesOfParts>
    <vt:vector size="48" baseType="lpstr">
      <vt:lpstr>Arial</vt:lpstr>
      <vt:lpstr>宋体</vt:lpstr>
      <vt:lpstr>Wingdings</vt:lpstr>
      <vt:lpstr>迷你简汉真广标</vt:lpstr>
      <vt:lpstr>Impact</vt:lpstr>
      <vt:lpstr>微软雅黑</vt:lpstr>
      <vt:lpstr>Wingdings</vt:lpstr>
      <vt:lpstr>Calibri</vt:lpstr>
      <vt:lpstr>Arial Unicode MS</vt:lpstr>
      <vt:lpstr>Calibri Light</vt:lpstr>
      <vt:lpstr>2_Office 主题</vt:lpstr>
      <vt:lpstr>1_Office 主题</vt:lpstr>
      <vt:lpstr>PowerPoint 演示文稿</vt:lpstr>
      <vt:lpstr> 过程性评价政策</vt:lpstr>
      <vt:lpstr> 过程性评价政策</vt:lpstr>
      <vt:lpstr>过程性评价学习内容</vt:lpstr>
      <vt:lpstr>电脑网页-登陆网址</vt:lpstr>
      <vt:lpstr>电脑网页-注册入口</vt:lpstr>
      <vt:lpstr>手机APP-下载安装</vt:lpstr>
      <vt:lpstr>PowerPoint 演示文稿</vt:lpstr>
      <vt:lpstr>手机APP-登录</vt:lpstr>
      <vt:lpstr>手机APP-上传照片</vt:lpstr>
      <vt:lpstr>手机APP-历史成绩查询</vt:lpstr>
      <vt:lpstr>手机APP-选课缴费</vt:lpstr>
      <vt:lpstr>手机APP-学习</vt:lpstr>
      <vt:lpstr>手机APP-课件学习</vt:lpstr>
      <vt:lpstr>手机APP-知识点</vt:lpstr>
      <vt:lpstr>手机APP-阶段测评</vt:lpstr>
      <vt:lpstr>手机APP-综合测评</vt:lpstr>
      <vt:lpstr>手机APP-综合测评</vt:lpstr>
      <vt:lpstr>手机APP-综合测评</vt:lpstr>
      <vt:lpstr>电脑端学习</vt:lpstr>
      <vt:lpstr>电脑端-登录</vt:lpstr>
      <vt:lpstr>电脑端-上传照片</vt:lpstr>
      <vt:lpstr>电脑端-缴费、支付</vt:lpstr>
      <vt:lpstr>电脑端-历史成绩查询</vt:lpstr>
      <vt:lpstr>电脑端-学习</vt:lpstr>
      <vt:lpstr>电脑端-课件学习</vt:lpstr>
      <vt:lpstr>电脑端-图像采集</vt:lpstr>
      <vt:lpstr>电脑端-课件学习</vt:lpstr>
      <vt:lpstr>电脑端-知识点测评</vt:lpstr>
      <vt:lpstr>电脑端-知识点测评</vt:lpstr>
      <vt:lpstr>电脑端-阶段测评</vt:lpstr>
      <vt:lpstr>电脑端-阶段测评</vt:lpstr>
      <vt:lpstr>电脑端-阶段测评</vt:lpstr>
      <vt:lpstr>电脑端-综合测评</vt:lpstr>
      <vt:lpstr>微信公众号-成绩推送</vt:lpstr>
      <vt:lpstr>报名、学习时间</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杜鹏亮</dc:creator>
  <cp:lastModifiedBy>林绮佳</cp:lastModifiedBy>
  <cp:revision>341</cp:revision>
  <dcterms:created xsi:type="dcterms:W3CDTF">2014-10-31T09:28:00Z</dcterms:created>
  <dcterms:modified xsi:type="dcterms:W3CDTF">2023-02-01T06:20:03Z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2052-11.1.0.12980</vt:lpwstr>
  </property>
  <property fmtid="{D5CDD505-2E9C-101B-9397-08002B2CF9AE}" pid="3" name="ICV">
    <vt:lpwstr>CCA8E7E7710944B8A5CBF6E6ACF8CD60</vt:lpwstr>
  </property>
</Properties>
</file>