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3"/>
  </p:sldMasterIdLst>
  <p:notesMasterIdLst>
    <p:notesMasterId r:id="rId6"/>
  </p:notesMasterIdLst>
  <p:sldIdLst>
    <p:sldId id="782" r:id="rId4"/>
    <p:sldId id="268" r:id="rId5"/>
    <p:sldId id="305" r:id="rId7"/>
    <p:sldId id="924" r:id="rId8"/>
    <p:sldId id="925" r:id="rId9"/>
    <p:sldId id="983" r:id="rId10"/>
    <p:sldId id="1010" r:id="rId11"/>
    <p:sldId id="1011" r:id="rId12"/>
    <p:sldId id="926" r:id="rId13"/>
    <p:sldId id="927" r:id="rId14"/>
    <p:sldId id="928" r:id="rId15"/>
    <p:sldId id="929" r:id="rId16"/>
    <p:sldId id="930" r:id="rId17"/>
    <p:sldId id="931" r:id="rId18"/>
    <p:sldId id="932" r:id="rId19"/>
    <p:sldId id="934" r:id="rId20"/>
    <p:sldId id="490" r:id="rId21"/>
    <p:sldId id="623" r:id="rId22"/>
    <p:sldId id="868" r:id="rId23"/>
    <p:sldId id="869" r:id="rId24"/>
    <p:sldId id="870" r:id="rId25"/>
    <p:sldId id="871" r:id="rId26"/>
    <p:sldId id="872" r:id="rId27"/>
    <p:sldId id="873" r:id="rId28"/>
    <p:sldId id="877" r:id="rId29"/>
    <p:sldId id="874" r:id="rId30"/>
    <p:sldId id="878" r:id="rId31"/>
    <p:sldId id="875" r:id="rId32"/>
    <p:sldId id="879" r:id="rId33"/>
    <p:sldId id="880" r:id="rId34"/>
    <p:sldId id="876" r:id="rId35"/>
    <p:sldId id="984" r:id="rId36"/>
  </p:sldIdLst>
  <p:sldSz cx="12192000" cy="6858000"/>
  <p:notesSz cx="6858000" cy="9144000"/>
  <p:embeddedFontLst>
    <p:embeddedFont>
      <p:font typeface="迷你简汉真广标" panose="02010609000101010101" pitchFamily="49" charset="-122"/>
      <p:regular r:id="rId40"/>
    </p:embeddedFont>
    <p:embeddedFont>
      <p:font typeface="Impact" panose="020B0806030902050204" pitchFamily="34" charset="0"/>
      <p:regular r:id="rId41"/>
    </p:embeddedFont>
    <p:embeddedFont>
      <p:font typeface="微软雅黑" panose="020B0503020204020204" pitchFamily="34" charset="-122"/>
      <p:regular r:id="rId42"/>
    </p:embeddedFont>
    <p:embeddedFont>
      <p:font typeface="Calibri Light" panose="020F0302020204030204" charset="0"/>
      <p:regular r:id="rId43"/>
      <p:italic r:id="rId44"/>
    </p:embeddedFont>
    <p:embeddedFont>
      <p:font typeface="Calibri" panose="020F0502020204030204" charset="0"/>
      <p:regular r:id="rId45"/>
      <p:bold r:id="rId46"/>
      <p:italic r:id="rId47"/>
      <p:boldItalic r:id="rId48"/>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0000"/>
    <a:srgbClr val="FF3300"/>
    <a:srgbClr val="C65885"/>
    <a:srgbClr val="01ACBE"/>
    <a:srgbClr val="0000FF"/>
    <a:srgbClr val="407FD5"/>
    <a:srgbClr val="663A77"/>
    <a:srgbClr val="3579D3"/>
    <a:srgbClr val="2DA4B1"/>
    <a:srgbClr val="35BD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876" autoAdjust="0"/>
    <p:restoredTop sz="91344" autoAdjust="0"/>
  </p:normalViewPr>
  <p:slideViewPr>
    <p:cSldViewPr snapToGrid="0" showGuides="1">
      <p:cViewPr>
        <p:scale>
          <a:sx n="60" d="100"/>
          <a:sy n="60" d="100"/>
        </p:scale>
        <p:origin x="-1530" y="-456"/>
      </p:cViewPr>
      <p:guideLst>
        <p:guide orient="horz" pos="642"/>
        <p:guide pos="3838"/>
      </p:guideLst>
    </p:cSldViewPr>
  </p:slideViewPr>
  <p:notesTextViewPr>
    <p:cViewPr>
      <p:scale>
        <a:sx n="1" d="1"/>
        <a:sy n="1" d="1"/>
      </p:scale>
      <p:origin x="0" y="0"/>
    </p:cViewPr>
  </p:notesTextViewPr>
  <p:sorterViewPr>
    <p:cViewPr varScale="1">
      <p:scale>
        <a:sx n="1" d="1"/>
        <a:sy n="1" d="1"/>
      </p:scale>
      <p:origin x="0" y="0"/>
    </p:cViewPr>
  </p:sorter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8" Type="http://schemas.openxmlformats.org/officeDocument/2006/relationships/font" Target="fonts/font9.fntdata"/><Relationship Id="rId47" Type="http://schemas.openxmlformats.org/officeDocument/2006/relationships/font" Target="fonts/font8.fntdata"/><Relationship Id="rId46" Type="http://schemas.openxmlformats.org/officeDocument/2006/relationships/font" Target="fonts/font7.fntdata"/><Relationship Id="rId45" Type="http://schemas.openxmlformats.org/officeDocument/2006/relationships/font" Target="fonts/font6.fntdata"/><Relationship Id="rId44" Type="http://schemas.openxmlformats.org/officeDocument/2006/relationships/font" Target="fonts/font5.fntdata"/><Relationship Id="rId43" Type="http://schemas.openxmlformats.org/officeDocument/2006/relationships/font" Target="fonts/font4.fntdata"/><Relationship Id="rId42" Type="http://schemas.openxmlformats.org/officeDocument/2006/relationships/font" Target="fonts/font3.fntdata"/><Relationship Id="rId41" Type="http://schemas.openxmlformats.org/officeDocument/2006/relationships/font" Target="fonts/font2.fntdata"/><Relationship Id="rId40" Type="http://schemas.openxmlformats.org/officeDocument/2006/relationships/font" Target="fonts/font1.fntdata"/><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3CDD8-018D-46F9-A32F-0CEAF8115217}"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DDB437-8167-4463-A042-CEF8D2D4FB5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DDDB437-8167-4463-A042-CEF8D2D4FB5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EDDDB437-8167-4463-A042-CEF8D2D4FB5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94ED96B-6651-43F6-B5FF-BE1A2E4A4DFC}"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F79AE4B-7E0F-4952-BF6F-01DE59CE7ED2}" type="slidenum">
              <a:rPr lang="zh-CN" altLang="en-US" smtClean="0">
                <a:solidFill>
                  <a:prstClr val="black">
                    <a:tint val="75000"/>
                  </a:prstClr>
                </a:solidFill>
              </a:rPr>
            </a:fld>
            <a:endParaRPr lang="zh-CN" altLang="en-US">
              <a:solidFill>
                <a:prstClr val="black">
                  <a:tint val="75000"/>
                </a:prstClr>
              </a:solidFill>
            </a:endParaRPr>
          </a:p>
        </p:txBody>
      </p:sp>
      <p:cxnSp>
        <p:nvCxnSpPr>
          <p:cNvPr id="5" name="直接连接符 4"/>
          <p:cNvCxnSpPr/>
          <p:nvPr userDrawn="1"/>
        </p:nvCxnSpPr>
        <p:spPr>
          <a:xfrm flipV="1">
            <a:off x="3025340" y="479822"/>
            <a:ext cx="83667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0" y="195105"/>
            <a:ext cx="3126223"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grpSp>
      <p:sp>
        <p:nvSpPr>
          <p:cNvPr id="22" name="标题占位符 1"/>
          <p:cNvSpPr>
            <a:spLocks noGrp="1"/>
          </p:cNvSpPr>
          <p:nvPr>
            <p:ph type="title"/>
          </p:nvPr>
        </p:nvSpPr>
        <p:spPr>
          <a:xfrm>
            <a:off x="416318" y="206333"/>
            <a:ext cx="3050831" cy="546975"/>
          </a:xfrm>
          <a:prstGeom prst="rect">
            <a:avLst/>
          </a:prstGeom>
        </p:spPr>
        <p:txBody>
          <a:bodyPr vert="horz" lIns="91440" tIns="45720" rIns="91440" bIns="45720" rtlCol="0" anchor="ctr">
            <a:normAutofit/>
          </a:bodyPr>
          <a:lstStyle>
            <a:lvl1pPr>
              <a:defRPr sz="1800">
                <a:solidFill>
                  <a:schemeClr val="bg1"/>
                </a:solidFill>
                <a:latin typeface="迷你简汉真广标" panose="02010609000101010101" pitchFamily="49" charset="-122"/>
                <a:ea typeface="迷你简汉真广标" panose="02010609000101010101" pitchFamily="49" charset="-122"/>
              </a:defRPr>
            </a:lvl1pPr>
          </a:lstStyle>
          <a:p>
            <a:r>
              <a:rPr lang="zh-CN" altLang="en-US" dirty="0" smtClean="0"/>
              <a:t>单击此处编辑母版标题样式</a:t>
            </a:r>
            <a:endParaRPr lang="zh-CN" altLang="en-US" dirty="0"/>
          </a:p>
        </p:txBody>
      </p:sp>
      <p:sp>
        <p:nvSpPr>
          <p:cNvPr id="23" name="页脚占位符 2"/>
          <p:cNvSpPr txBox="1"/>
          <p:nvPr userDrawn="1"/>
        </p:nvSpPr>
        <p:spPr>
          <a:xfrm>
            <a:off x="8077314" y="6468894"/>
            <a:ext cx="4114858" cy="365125"/>
          </a:xfrm>
          <a:prstGeom prst="rect">
            <a:avLst/>
          </a:prstGeom>
        </p:spPr>
        <p:txBody>
          <a:bodyPr vert="horz" lIns="91441" tIns="45720" rIns="91441" bIns="45720" rtlCol="0" anchor="ctr"/>
          <a:lstStyle>
            <a:defPPr>
              <a:defRPr lang="zh-C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1395" u="sng" dirty="0" smtClean="0">
                <a:solidFill>
                  <a:prstClr val="black">
                    <a:tint val="75000"/>
                  </a:prstClr>
                </a:solidFill>
                <a:latin typeface="迷你简汉真广标" panose="02010609000101010101" pitchFamily="49" charset="-122"/>
                <a:ea typeface="迷你简汉真广标" panose="02010609000101010101" pitchFamily="49" charset="-122"/>
              </a:rPr>
              <a:t>欢迎访问</a:t>
            </a:r>
            <a:r>
              <a:rPr lang="zh-CN" altLang="en-US" sz="1395" u="sng" dirty="0" smtClean="0">
                <a:solidFill>
                  <a:prstClr val="black">
                    <a:tint val="75000"/>
                  </a:prstClr>
                </a:solidFill>
                <a:latin typeface="Impact" panose="020B0806030902050204" pitchFamily="34" charset="0"/>
              </a:rPr>
              <a:t>：</a:t>
            </a:r>
            <a:r>
              <a:rPr lang="en-US" altLang="zh-CN" sz="1395" u="sng" dirty="0" smtClean="0">
                <a:solidFill>
                  <a:prstClr val="black">
                    <a:tint val="75000"/>
                  </a:prstClr>
                </a:solidFill>
                <a:latin typeface="Impact" panose="020B0806030902050204" pitchFamily="34" charset="0"/>
              </a:rPr>
              <a:t>xiaoer.yanj.cn</a:t>
            </a:r>
            <a:endParaRPr lang="zh-CN" altLang="en-US" sz="1395" u="sng" dirty="0">
              <a:solidFill>
                <a:prstClr val="black">
                  <a:tint val="75000"/>
                </a:prstClr>
              </a:solidFill>
              <a:latin typeface="Impact" panose="020B0806030902050204" pitchFamily="34" charset="0"/>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F79AE4B-7E0F-4952-BF6F-01DE59CE7ED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cxnSp>
        <p:nvCxnSpPr>
          <p:cNvPr id="5" name="直接连接符 4"/>
          <p:cNvCxnSpPr/>
          <p:nvPr userDrawn="1"/>
        </p:nvCxnSpPr>
        <p:spPr>
          <a:xfrm flipV="1">
            <a:off x="3025340" y="479822"/>
            <a:ext cx="8366721"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 name="组合 5"/>
          <p:cNvGrpSpPr/>
          <p:nvPr userDrawn="1"/>
        </p:nvGrpSpPr>
        <p:grpSpPr>
          <a:xfrm>
            <a:off x="0" y="195105"/>
            <a:ext cx="3126223" cy="569433"/>
            <a:chOff x="0" y="194743"/>
            <a:chExt cx="3126179" cy="569433"/>
          </a:xfrm>
        </p:grpSpPr>
        <p:sp>
          <p:nvSpPr>
            <p:cNvPr id="7" name="圆角矩形 6"/>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nvGrpSpPr>
            <p:cNvPr id="8" name="组合 7"/>
            <p:cNvGrpSpPr/>
            <p:nvPr/>
          </p:nvGrpSpPr>
          <p:grpSpPr>
            <a:xfrm>
              <a:off x="0" y="290669"/>
              <a:ext cx="424561" cy="355906"/>
              <a:chOff x="469900" y="728859"/>
              <a:chExt cx="424561" cy="355906"/>
            </a:xfrm>
          </p:grpSpPr>
          <p:sp>
            <p:nvSpPr>
              <p:cNvPr id="9" name="椭圆 8"/>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0" name="椭圆 9"/>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1" name="椭圆 10"/>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2" name="椭圆 11"/>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3" name="圆角矩形 12"/>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4" name="圆角矩形 13"/>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5" name="圆角矩形 14"/>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sp>
            <p:nvSpPr>
              <p:cNvPr id="16" name="圆角矩形 15"/>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95">
                  <a:solidFill>
                    <a:prstClr val="white"/>
                  </a:solidFill>
                </a:endParaRPr>
              </a:p>
            </p:txBody>
          </p:sp>
        </p:grpSp>
      </p:grpSp>
      <p:sp>
        <p:nvSpPr>
          <p:cNvPr id="22" name="标题占位符 1"/>
          <p:cNvSpPr>
            <a:spLocks noGrp="1"/>
          </p:cNvSpPr>
          <p:nvPr>
            <p:ph type="title"/>
          </p:nvPr>
        </p:nvSpPr>
        <p:spPr>
          <a:xfrm>
            <a:off x="416318" y="206333"/>
            <a:ext cx="3050831" cy="546975"/>
          </a:xfrm>
          <a:prstGeom prst="rect">
            <a:avLst/>
          </a:prstGeom>
        </p:spPr>
        <p:txBody>
          <a:bodyPr vert="horz" lIns="91440" tIns="45720" rIns="91440" bIns="45720" rtlCol="0" anchor="ctr">
            <a:normAutofit/>
          </a:bodyPr>
          <a:lstStyle>
            <a:lvl1pPr>
              <a:defRPr sz="1800" b="1">
                <a:solidFill>
                  <a:schemeClr val="bg1"/>
                </a:solidFill>
                <a:latin typeface="微软雅黑" panose="020B0503020204020204" pitchFamily="34" charset="-122"/>
                <a:ea typeface="微软雅黑" panose="020B0503020204020204" pitchFamily="34" charset="-122"/>
              </a:defRPr>
            </a:lvl1pPr>
          </a:lstStyle>
          <a:p>
            <a:r>
              <a:rPr lang="zh-CN" altLang="en-US" dirty="0" smtClean="0"/>
              <a:t>单击此处编辑母版标题样式</a:t>
            </a:r>
            <a:endParaRPr lang="zh-CN" alt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E0B0C53-5EA7-4A7B-B035-0D740D79EBF9}"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F79AE4B-7E0F-4952-BF6F-01DE59CE7ED2}"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3000">
              <a:schemeClr val="bg1">
                <a:lumMod val="97000"/>
              </a:schemeClr>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12" y="365125"/>
            <a:ext cx="10515749"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12" y="1825625"/>
            <a:ext cx="10515749"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12" y="6356350"/>
            <a:ext cx="274323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B0C53-5EA7-4A7B-B035-0D740D79EBF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57" y="6356350"/>
            <a:ext cx="41148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722" y="6356350"/>
            <a:ext cx="27432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AE4B-7E0F-4952-BF6F-01DE59CE7ED2}"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lumMod val="75000"/>
              </a:schemeClr>
            </a:gs>
            <a:gs pos="3000">
              <a:schemeClr val="bg1">
                <a:lumMod val="97000"/>
              </a:schemeClr>
            </a:gs>
          </a:gsLst>
          <a:lin ang="27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12" y="365125"/>
            <a:ext cx="10515749"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12" y="1825625"/>
            <a:ext cx="10515749"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12" y="6356350"/>
            <a:ext cx="274323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B0C53-5EA7-4A7B-B035-0D740D79EBF9}"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57" y="6356350"/>
            <a:ext cx="411485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722" y="6356350"/>
            <a:ext cx="274323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79AE4B-7E0F-4952-BF6F-01DE59CE7ED2}"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4.xml"/><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4.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4.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2.png"/><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3.pn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45.png"/><Relationship Id="rId3" Type="http://schemas.openxmlformats.org/officeDocument/2006/relationships/tags" Target="../tags/tag5.xml"/><Relationship Id="rId2" Type="http://schemas.openxmlformats.org/officeDocument/2006/relationships/image" Target="../media/image44.png"/><Relationship Id="rId1" Type="http://schemas.openxmlformats.org/officeDocument/2006/relationships/tags" Target="../tags/tag4.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1.png"/><Relationship Id="rId1" Type="http://schemas.openxmlformats.org/officeDocument/2006/relationships/image" Target="../media/image50.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2.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7.png"/><Relationship Id="rId1"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9.png"/><Relationship Id="rId1" Type="http://schemas.openxmlformats.org/officeDocument/2006/relationships/image" Target="../media/image58.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image" Target="../media/image61.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5.png"/><Relationship Id="rId1" Type="http://schemas.openxmlformats.org/officeDocument/2006/relationships/image" Target="../media/image6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9831705" y="2680970"/>
            <a:ext cx="2346325" cy="2763520"/>
          </a:xfrm>
          <a:prstGeom prst="rect">
            <a:avLst/>
          </a:prstGeom>
        </p:spPr>
      </p:pic>
      <p:pic>
        <p:nvPicPr>
          <p:cNvPr id="9" name="图片 8"/>
          <p:cNvPicPr>
            <a:picLocks noChangeAspect="1"/>
          </p:cNvPicPr>
          <p:nvPr/>
        </p:nvPicPr>
        <p:blipFill>
          <a:blip r:embed="rId2"/>
          <a:stretch>
            <a:fillRect/>
          </a:stretch>
        </p:blipFill>
        <p:spPr>
          <a:xfrm>
            <a:off x="0" y="2681605"/>
            <a:ext cx="2419350" cy="2842895"/>
          </a:xfrm>
          <a:prstGeom prst="rect">
            <a:avLst/>
          </a:prstGeom>
        </p:spPr>
      </p:pic>
      <p:sp>
        <p:nvSpPr>
          <p:cNvPr id="90" name="文本框 89"/>
          <p:cNvSpPr txBox="1"/>
          <p:nvPr/>
        </p:nvSpPr>
        <p:spPr>
          <a:xfrm>
            <a:off x="1371621" y="281583"/>
            <a:ext cx="9245731" cy="2183765"/>
          </a:xfrm>
          <a:prstGeom prst="rect">
            <a:avLst/>
          </a:prstGeom>
          <a:noFill/>
        </p:spPr>
        <p:txBody>
          <a:bodyPr wrap="square" rtlCol="0">
            <a:spAutoFit/>
          </a:bodyPr>
          <a:p>
            <a:pPr algn="ctr">
              <a:lnSpc>
                <a:spcPct val="200000"/>
              </a:lnSpc>
            </a:pPr>
            <a:r>
              <a:rPr lang="zh-CN" altLang="en-US" sz="4000" b="1" dirty="0">
                <a:solidFill>
                  <a:prstClr val="black">
                    <a:lumMod val="65000"/>
                    <a:lumOff val="35000"/>
                  </a:prstClr>
                </a:solidFill>
                <a:latin typeface="微软雅黑" panose="020B0503020204020204" pitchFamily="34" charset="-122"/>
                <a:ea typeface="微软雅黑" panose="020B0503020204020204" pitchFamily="34" charset="-122"/>
              </a:rPr>
              <a:t>福建省网</a:t>
            </a:r>
            <a:r>
              <a:rPr lang="zh-CN" altLang="en-US" sz="4000" b="1" dirty="0" smtClean="0">
                <a:solidFill>
                  <a:prstClr val="black">
                    <a:lumMod val="65000"/>
                    <a:lumOff val="35000"/>
                  </a:prstClr>
                </a:solidFill>
                <a:latin typeface="微软雅黑" panose="020B0503020204020204" pitchFamily="34" charset="-122"/>
                <a:ea typeface="微软雅黑" panose="020B0503020204020204" pitchFamily="34" charset="-122"/>
              </a:rPr>
              <a:t>络助学过程性考核操作手册</a:t>
            </a:r>
            <a:endParaRPr lang="zh-CN" altLang="en-US" sz="4000" b="1" dirty="0" smtClean="0">
              <a:solidFill>
                <a:prstClr val="black">
                  <a:lumMod val="65000"/>
                  <a:lumOff val="35000"/>
                </a:prstClr>
              </a:solidFill>
              <a:latin typeface="微软雅黑" panose="020B0503020204020204" pitchFamily="34" charset="-122"/>
              <a:ea typeface="微软雅黑" panose="020B0503020204020204" pitchFamily="34" charset="-122"/>
            </a:endParaRPr>
          </a:p>
          <a:p>
            <a:pPr algn="ctr">
              <a:lnSpc>
                <a:spcPct val="200000"/>
              </a:lnSpc>
            </a:pPr>
            <a:r>
              <a:rPr lang="en-US" altLang="zh-CN" sz="2800" b="1" dirty="0">
                <a:solidFill>
                  <a:schemeClr val="tx1">
                    <a:lumMod val="65000"/>
                    <a:lumOff val="35000"/>
                  </a:schemeClr>
                </a:solidFill>
                <a:latin typeface="微软雅黑" panose="020B0503020204020204" pitchFamily="34" charset="-122"/>
                <a:ea typeface="微软雅黑" panose="020B0503020204020204" pitchFamily="34" charset="-122"/>
              </a:rPr>
              <a:t>202104</a:t>
            </a:r>
            <a:r>
              <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rPr>
              <a:t>考期</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 name="直接连接符 1"/>
          <p:cNvCxnSpPr/>
          <p:nvPr/>
        </p:nvCxnSpPr>
        <p:spPr>
          <a:xfrm flipV="1">
            <a:off x="-26035" y="2672069"/>
            <a:ext cx="12218208" cy="9525"/>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4605" y="5473729"/>
            <a:ext cx="12218208" cy="9525"/>
          </a:xfrm>
          <a:prstGeom prst="line">
            <a:avLst/>
          </a:prstGeom>
          <a:ln w="12700"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p:nvPicPr>
        <p:blipFill>
          <a:blip r:embed="rId3"/>
          <a:stretch>
            <a:fillRect/>
          </a:stretch>
        </p:blipFill>
        <p:spPr>
          <a:xfrm>
            <a:off x="2419350" y="2681605"/>
            <a:ext cx="7412990" cy="27622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上传照片</a:t>
            </a:r>
            <a:endParaRPr lang="zh-CN" altLang="en-US" sz="2000" dirty="0"/>
          </a:p>
        </p:txBody>
      </p:sp>
      <p:pic>
        <p:nvPicPr>
          <p:cNvPr id="7" name="图片 6"/>
          <p:cNvPicPr>
            <a:picLocks noChangeAspect="1"/>
          </p:cNvPicPr>
          <p:nvPr/>
        </p:nvPicPr>
        <p:blipFill>
          <a:blip r:embed="rId1"/>
          <a:stretch>
            <a:fillRect/>
          </a:stretch>
        </p:blipFill>
        <p:spPr>
          <a:xfrm>
            <a:off x="6727920" y="1462377"/>
            <a:ext cx="2687358" cy="5389956"/>
          </a:xfrm>
          <a:prstGeom prst="rect">
            <a:avLst/>
          </a:prstGeom>
        </p:spPr>
      </p:pic>
      <p:sp>
        <p:nvSpPr>
          <p:cNvPr id="14" name="文本框 13"/>
          <p:cNvSpPr txBox="1"/>
          <p:nvPr/>
        </p:nvSpPr>
        <p:spPr>
          <a:xfrm>
            <a:off x="9629911" y="1489048"/>
            <a:ext cx="2114580" cy="2168525"/>
          </a:xfrm>
          <a:prstGeom prst="rect">
            <a:avLst/>
          </a:prstGeom>
          <a:noFill/>
        </p:spPr>
        <p:txBody>
          <a:bodyPr wrap="square" rtlCol="0">
            <a:spAutoFit/>
          </a:bodyPr>
          <a:p>
            <a:pPr algn="l">
              <a:lnSpc>
                <a:spcPct val="150000"/>
              </a:lnSpc>
            </a:pPr>
            <a:r>
              <a:rPr lang="zh-CN" altLang="en-US" sz="1795" b="1" dirty="0">
                <a:latin typeface="微软雅黑" panose="020B0503020204020204" pitchFamily="34" charset="-122"/>
                <a:ea typeface="微软雅黑" panose="020B0503020204020204" pitchFamily="34" charset="-122"/>
              </a:rPr>
              <a:t>注意：</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zh-CN" altLang="en-US" sz="1795" b="1" dirty="0">
                <a:latin typeface="微软雅黑" panose="020B0503020204020204" pitchFamily="34" charset="-122"/>
                <a:ea typeface="微软雅黑" panose="020B0503020204020204" pitchFamily="34" charset="-122"/>
              </a:rPr>
              <a:t>      学习、考试需要人脸识别，请先上传照片，否则无法进入学习、考试。</a:t>
            </a:r>
            <a:endParaRPr lang="zh-CN" altLang="en-US" sz="1795" b="1" dirty="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703580" y="1489075"/>
            <a:ext cx="2489835" cy="5345430"/>
          </a:xfrm>
          <a:prstGeom prst="rect">
            <a:avLst/>
          </a:prstGeom>
        </p:spPr>
      </p:pic>
      <p:pic>
        <p:nvPicPr>
          <p:cNvPr id="6" name="图片 5"/>
          <p:cNvPicPr>
            <a:picLocks noChangeAspect="1"/>
          </p:cNvPicPr>
          <p:nvPr/>
        </p:nvPicPr>
        <p:blipFill>
          <a:blip r:embed="rId3"/>
          <a:stretch>
            <a:fillRect/>
          </a:stretch>
        </p:blipFill>
        <p:spPr>
          <a:xfrm>
            <a:off x="3882390" y="1489075"/>
            <a:ext cx="2459355" cy="534543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选课缴费</a:t>
            </a:r>
            <a:endParaRPr lang="zh-CN" altLang="en-US" sz="2000" dirty="0"/>
          </a:p>
        </p:txBody>
      </p:sp>
      <p:pic>
        <p:nvPicPr>
          <p:cNvPr id="7" name="图片 6"/>
          <p:cNvPicPr>
            <a:picLocks noChangeAspect="1"/>
          </p:cNvPicPr>
          <p:nvPr/>
        </p:nvPicPr>
        <p:blipFill>
          <a:blip r:embed="rId1"/>
          <a:srcRect l="1024"/>
          <a:stretch>
            <a:fillRect/>
          </a:stretch>
        </p:blipFill>
        <p:spPr>
          <a:xfrm>
            <a:off x="426726" y="1797662"/>
            <a:ext cx="2470185" cy="4987361"/>
          </a:xfrm>
          <a:prstGeom prst="rect">
            <a:avLst/>
          </a:prstGeom>
        </p:spPr>
      </p:pic>
      <p:pic>
        <p:nvPicPr>
          <p:cNvPr id="8" name="图片 7"/>
          <p:cNvPicPr>
            <a:picLocks noChangeAspect="1"/>
          </p:cNvPicPr>
          <p:nvPr/>
        </p:nvPicPr>
        <p:blipFill>
          <a:blip r:embed="rId2"/>
          <a:stretch>
            <a:fillRect/>
          </a:stretch>
        </p:blipFill>
        <p:spPr>
          <a:xfrm>
            <a:off x="3319192" y="1804647"/>
            <a:ext cx="2489235" cy="4973390"/>
          </a:xfrm>
          <a:prstGeom prst="rect">
            <a:avLst/>
          </a:prstGeom>
        </p:spPr>
      </p:pic>
      <p:pic>
        <p:nvPicPr>
          <p:cNvPr id="9" name="图片 8"/>
          <p:cNvPicPr>
            <a:picLocks noChangeAspect="1"/>
          </p:cNvPicPr>
          <p:nvPr/>
        </p:nvPicPr>
        <p:blipFill>
          <a:blip r:embed="rId3"/>
          <a:stretch>
            <a:fillRect/>
          </a:stretch>
        </p:blipFill>
        <p:spPr>
          <a:xfrm>
            <a:off x="6202768" y="1801472"/>
            <a:ext cx="2467645" cy="4979740"/>
          </a:xfrm>
          <a:prstGeom prst="rect">
            <a:avLst/>
          </a:prstGeom>
        </p:spPr>
      </p:pic>
      <p:pic>
        <p:nvPicPr>
          <p:cNvPr id="10" name="图片 9"/>
          <p:cNvPicPr>
            <a:picLocks noChangeAspect="1"/>
          </p:cNvPicPr>
          <p:nvPr/>
        </p:nvPicPr>
        <p:blipFill>
          <a:blip r:embed="rId4"/>
          <a:stretch>
            <a:fillRect/>
          </a:stretch>
        </p:blipFill>
        <p:spPr>
          <a:xfrm>
            <a:off x="9114284" y="1770992"/>
            <a:ext cx="2520351" cy="5040701"/>
          </a:xfrm>
          <a:prstGeom prst="rect">
            <a:avLst/>
          </a:prstGeom>
        </p:spPr>
      </p:pic>
      <p:sp>
        <p:nvSpPr>
          <p:cNvPr id="14" name="文本框 13"/>
          <p:cNvSpPr txBox="1"/>
          <p:nvPr/>
        </p:nvSpPr>
        <p:spPr>
          <a:xfrm>
            <a:off x="395611" y="803873"/>
            <a:ext cx="8565001" cy="922020"/>
          </a:xfrm>
          <a:prstGeom prst="rect">
            <a:avLst/>
          </a:prstGeom>
          <a:noFill/>
        </p:spPr>
        <p:txBody>
          <a:bodyPr wrap="square" rtlCol="0">
            <a:spAutoFit/>
          </a:bodyPr>
          <a:p>
            <a:pPr algn="l">
              <a:lnSpc>
                <a:spcPct val="150000"/>
              </a:lnSpc>
            </a:pPr>
            <a:r>
              <a:rPr lang="zh-CN" altLang="en-US" sz="1795" b="1" dirty="0">
                <a:latin typeface="微软雅黑" panose="020B0503020204020204" pitchFamily="34" charset="-122"/>
                <a:ea typeface="微软雅黑" panose="020B0503020204020204" pitchFamily="34" charset="-122"/>
              </a:rPr>
              <a:t>注意：</a:t>
            </a:r>
            <a:r>
              <a:rPr lang="en-US" altLang="zh-CN" sz="1795" b="1" dirty="0">
                <a:latin typeface="微软雅黑" panose="020B0503020204020204" pitchFamily="34" charset="-122"/>
                <a:ea typeface="微软雅黑" panose="020B0503020204020204" pitchFamily="34" charset="-122"/>
              </a:rPr>
              <a:t>1.“</a:t>
            </a:r>
            <a:r>
              <a:rPr lang="zh-CN" altLang="en-US" sz="1795" b="1" dirty="0">
                <a:latin typeface="微软雅黑" panose="020B0503020204020204" pitchFamily="34" charset="-122"/>
                <a:ea typeface="微软雅黑" panose="020B0503020204020204" pitchFamily="34" charset="-122"/>
              </a:rPr>
              <a:t>我的课程</a:t>
            </a:r>
            <a:r>
              <a:rPr lang="en-US" altLang="zh-CN" sz="1795" b="1" dirty="0">
                <a:latin typeface="微软雅黑" panose="020B0503020204020204" pitchFamily="34" charset="-122"/>
                <a:ea typeface="微软雅黑" panose="020B0503020204020204" pitchFamily="34" charset="-122"/>
              </a:rPr>
              <a:t>”</a:t>
            </a:r>
            <a:r>
              <a:rPr lang="zh-CN" altLang="en-US" sz="1795" b="1" dirty="0">
                <a:latin typeface="微软雅黑" panose="020B0503020204020204" pitchFamily="34" charset="-122"/>
                <a:ea typeface="微软雅黑" panose="020B0503020204020204" pitchFamily="34" charset="-122"/>
              </a:rPr>
              <a:t>已有课程的可直接进入学习。</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zh-CN" altLang="en-US" sz="1795" b="1" dirty="0">
                <a:latin typeface="微软雅黑" panose="020B0503020204020204" pitchFamily="34" charset="-122"/>
                <a:ea typeface="微软雅黑" panose="020B0503020204020204" pitchFamily="34" charset="-122"/>
              </a:rPr>
              <a:t>          </a:t>
            </a:r>
            <a:r>
              <a:rPr lang="en-US" altLang="zh-CN" sz="1795" b="1" dirty="0">
                <a:latin typeface="微软雅黑" panose="020B0503020204020204" pitchFamily="34" charset="-122"/>
                <a:ea typeface="微软雅黑" panose="020B0503020204020204" pitchFamily="34" charset="-122"/>
              </a:rPr>
              <a:t>2. </a:t>
            </a:r>
            <a:r>
              <a:rPr lang="zh-CN" altLang="en-US" sz="1795" b="1" dirty="0">
                <a:latin typeface="微软雅黑" panose="020B0503020204020204" pitchFamily="34" charset="-122"/>
                <a:ea typeface="微软雅黑" panose="020B0503020204020204" pitchFamily="34" charset="-122"/>
              </a:rPr>
              <a:t>只能选择机考或者统考已经报考成功的课程，不要多报。</a:t>
            </a:r>
            <a:endParaRPr lang="zh-CN" altLang="en-US" sz="1795" b="1"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学习</a:t>
            </a:r>
            <a:endParaRPr lang="zh-CN" altLang="en-US" sz="2000" dirty="0"/>
          </a:p>
        </p:txBody>
      </p:sp>
      <p:pic>
        <p:nvPicPr>
          <p:cNvPr id="3" name="图片 2"/>
          <p:cNvPicPr>
            <a:picLocks noChangeAspect="1"/>
          </p:cNvPicPr>
          <p:nvPr/>
        </p:nvPicPr>
        <p:blipFill>
          <a:blip r:embed="rId1"/>
          <a:stretch>
            <a:fillRect/>
          </a:stretch>
        </p:blipFill>
        <p:spPr>
          <a:xfrm>
            <a:off x="589280" y="923925"/>
            <a:ext cx="2735580" cy="5934075"/>
          </a:xfrm>
          <a:prstGeom prst="rect">
            <a:avLst/>
          </a:prstGeom>
        </p:spPr>
      </p:pic>
      <p:pic>
        <p:nvPicPr>
          <p:cNvPr id="4" name="图片 3"/>
          <p:cNvPicPr>
            <a:picLocks noChangeAspect="1"/>
          </p:cNvPicPr>
          <p:nvPr/>
        </p:nvPicPr>
        <p:blipFill>
          <a:blip r:embed="rId2"/>
          <a:stretch>
            <a:fillRect/>
          </a:stretch>
        </p:blipFill>
        <p:spPr>
          <a:xfrm>
            <a:off x="6118225" y="923925"/>
            <a:ext cx="2797175" cy="593471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课件学习</a:t>
            </a:r>
            <a:endParaRPr lang="zh-CN" altLang="en-US" sz="2000" dirty="0"/>
          </a:p>
        </p:txBody>
      </p:sp>
      <p:pic>
        <p:nvPicPr>
          <p:cNvPr id="9" name="图片 8"/>
          <p:cNvPicPr>
            <a:picLocks noChangeAspect="1"/>
          </p:cNvPicPr>
          <p:nvPr/>
        </p:nvPicPr>
        <p:blipFill>
          <a:blip r:embed="rId1"/>
          <a:stretch>
            <a:fillRect/>
          </a:stretch>
        </p:blipFill>
        <p:spPr>
          <a:xfrm>
            <a:off x="9330822" y="1346806"/>
            <a:ext cx="2766099" cy="5493463"/>
          </a:xfrm>
          <a:prstGeom prst="rect">
            <a:avLst/>
          </a:prstGeom>
        </p:spPr>
      </p:pic>
      <p:pic>
        <p:nvPicPr>
          <p:cNvPr id="10" name="图片 9"/>
          <p:cNvPicPr>
            <a:picLocks noChangeAspect="1"/>
          </p:cNvPicPr>
          <p:nvPr/>
        </p:nvPicPr>
        <p:blipFill>
          <a:blip r:embed="rId2"/>
          <a:srcRect b="18647"/>
          <a:stretch>
            <a:fillRect/>
          </a:stretch>
        </p:blipFill>
        <p:spPr>
          <a:xfrm>
            <a:off x="3679877" y="1353156"/>
            <a:ext cx="2940727" cy="4773998"/>
          </a:xfrm>
          <a:prstGeom prst="rect">
            <a:avLst/>
          </a:prstGeom>
        </p:spPr>
      </p:pic>
      <p:sp>
        <p:nvSpPr>
          <p:cNvPr id="14" name="文本框 13"/>
          <p:cNvSpPr txBox="1"/>
          <p:nvPr/>
        </p:nvSpPr>
        <p:spPr>
          <a:xfrm>
            <a:off x="147322" y="5309262"/>
            <a:ext cx="3423333" cy="737235"/>
          </a:xfrm>
          <a:prstGeom prst="rect">
            <a:avLst/>
          </a:prstGeom>
          <a:noFill/>
        </p:spPr>
        <p:txBody>
          <a:bodyPr wrap="square" rtlCol="0">
            <a:spAutoFit/>
          </a:bodyPr>
          <a:p>
            <a:pPr algn="l">
              <a:lnSpc>
                <a:spcPct val="150000"/>
              </a:lnSpc>
            </a:pPr>
            <a:r>
              <a:rPr lang="zh-CN" altLang="en-US" sz="1395" b="1" dirty="0">
                <a:latin typeface="微软雅黑" panose="020B0503020204020204" pitchFamily="34" charset="-122"/>
                <a:ea typeface="微软雅黑" panose="020B0503020204020204" pitchFamily="34" charset="-122"/>
              </a:rPr>
              <a:t>注意：部分学分课程暂未配置课件资源，完成课程下显示的模块内容即可。</a:t>
            </a:r>
            <a:endParaRPr lang="zh-CN" altLang="en-US" sz="1395"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6715855" y="1347441"/>
            <a:ext cx="2497490" cy="4772728"/>
          </a:xfrm>
          <a:prstGeom prst="rect">
            <a:avLst/>
          </a:prstGeom>
        </p:spPr>
      </p:pic>
      <p:pic>
        <p:nvPicPr>
          <p:cNvPr id="4" name="图片 3"/>
          <p:cNvPicPr>
            <a:picLocks noChangeAspect="1"/>
          </p:cNvPicPr>
          <p:nvPr/>
        </p:nvPicPr>
        <p:blipFill>
          <a:blip r:embed="rId4"/>
          <a:stretch>
            <a:fillRect/>
          </a:stretch>
        </p:blipFill>
        <p:spPr>
          <a:xfrm>
            <a:off x="445135" y="1346835"/>
            <a:ext cx="3133725" cy="1019175"/>
          </a:xfrm>
          <a:prstGeom prst="rect">
            <a:avLst/>
          </a:prstGeom>
        </p:spPr>
      </p:pic>
      <p:pic>
        <p:nvPicPr>
          <p:cNvPr id="5" name="图片 4"/>
          <p:cNvPicPr>
            <a:picLocks noChangeAspect="1"/>
          </p:cNvPicPr>
          <p:nvPr/>
        </p:nvPicPr>
        <p:blipFill>
          <a:blip r:embed="rId5"/>
          <a:stretch>
            <a:fillRect/>
          </a:stretch>
        </p:blipFill>
        <p:spPr>
          <a:xfrm>
            <a:off x="445135" y="2461260"/>
            <a:ext cx="3124200" cy="275272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知识点</a:t>
            </a:r>
            <a:endParaRPr lang="zh-CN" altLang="en-US" sz="2000" dirty="0"/>
          </a:p>
        </p:txBody>
      </p:sp>
      <p:pic>
        <p:nvPicPr>
          <p:cNvPr id="3" name="图片 2"/>
          <p:cNvPicPr>
            <a:picLocks noChangeAspect="1"/>
          </p:cNvPicPr>
          <p:nvPr/>
        </p:nvPicPr>
        <p:blipFill>
          <a:blip r:embed="rId1"/>
          <a:stretch>
            <a:fillRect/>
          </a:stretch>
        </p:blipFill>
        <p:spPr>
          <a:xfrm>
            <a:off x="180343" y="1306800"/>
            <a:ext cx="2773084" cy="5553154"/>
          </a:xfrm>
          <a:prstGeom prst="rect">
            <a:avLst/>
          </a:prstGeom>
        </p:spPr>
      </p:pic>
      <p:pic>
        <p:nvPicPr>
          <p:cNvPr id="4" name="图片 3"/>
          <p:cNvPicPr>
            <a:picLocks noChangeAspect="1"/>
          </p:cNvPicPr>
          <p:nvPr/>
        </p:nvPicPr>
        <p:blipFill>
          <a:blip r:embed="rId2"/>
          <a:stretch>
            <a:fillRect/>
          </a:stretch>
        </p:blipFill>
        <p:spPr>
          <a:xfrm>
            <a:off x="3137579" y="1315055"/>
            <a:ext cx="2797215" cy="5553789"/>
          </a:xfrm>
          <a:prstGeom prst="rect">
            <a:avLst/>
          </a:prstGeom>
        </p:spPr>
      </p:pic>
      <p:pic>
        <p:nvPicPr>
          <p:cNvPr id="6" name="图片 5"/>
          <p:cNvPicPr>
            <a:picLocks noChangeAspect="1"/>
          </p:cNvPicPr>
          <p:nvPr/>
        </p:nvPicPr>
        <p:blipFill>
          <a:blip r:embed="rId3"/>
          <a:stretch>
            <a:fillRect/>
          </a:stretch>
        </p:blipFill>
        <p:spPr>
          <a:xfrm>
            <a:off x="6058621" y="1298545"/>
            <a:ext cx="2795945" cy="5558869"/>
          </a:xfrm>
          <a:prstGeom prst="rect">
            <a:avLst/>
          </a:prstGeom>
        </p:spPr>
      </p:pic>
      <p:pic>
        <p:nvPicPr>
          <p:cNvPr id="12" name="图片 11"/>
          <p:cNvPicPr>
            <a:picLocks noChangeAspect="1"/>
          </p:cNvPicPr>
          <p:nvPr/>
        </p:nvPicPr>
        <p:blipFill>
          <a:blip r:embed="rId4"/>
          <a:srcRect b="14402"/>
          <a:stretch>
            <a:fillRect/>
          </a:stretch>
        </p:blipFill>
        <p:spPr>
          <a:xfrm>
            <a:off x="8911716" y="3862711"/>
            <a:ext cx="3103289" cy="2804200"/>
          </a:xfrm>
          <a:prstGeom prst="rect">
            <a:avLst/>
          </a:prstGeom>
        </p:spPr>
      </p:pic>
      <p:pic>
        <p:nvPicPr>
          <p:cNvPr id="7" name="图片 6"/>
          <p:cNvPicPr>
            <a:picLocks noChangeAspect="1"/>
          </p:cNvPicPr>
          <p:nvPr/>
        </p:nvPicPr>
        <p:blipFill>
          <a:blip r:embed="rId5"/>
          <a:stretch>
            <a:fillRect/>
          </a:stretch>
        </p:blipFill>
        <p:spPr>
          <a:xfrm>
            <a:off x="9051290" y="1314450"/>
            <a:ext cx="2824480" cy="246570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阶段测评</a:t>
            </a:r>
            <a:endParaRPr lang="zh-CN" altLang="en-US" sz="2000" dirty="0"/>
          </a:p>
        </p:txBody>
      </p:sp>
      <p:pic>
        <p:nvPicPr>
          <p:cNvPr id="10" name="图片 9"/>
          <p:cNvPicPr>
            <a:picLocks noChangeAspect="1"/>
          </p:cNvPicPr>
          <p:nvPr/>
        </p:nvPicPr>
        <p:blipFill>
          <a:blip r:embed="rId1"/>
          <a:stretch>
            <a:fillRect/>
          </a:stretch>
        </p:blipFill>
        <p:spPr>
          <a:xfrm>
            <a:off x="7505171" y="744817"/>
            <a:ext cx="3034073" cy="2990892"/>
          </a:xfrm>
          <a:prstGeom prst="rect">
            <a:avLst/>
          </a:prstGeom>
        </p:spPr>
      </p:pic>
      <p:pic>
        <p:nvPicPr>
          <p:cNvPr id="13" name="图片 12"/>
          <p:cNvPicPr>
            <a:picLocks noChangeAspect="1"/>
          </p:cNvPicPr>
          <p:nvPr/>
        </p:nvPicPr>
        <p:blipFill>
          <a:blip r:embed="rId2"/>
          <a:stretch>
            <a:fillRect/>
          </a:stretch>
        </p:blipFill>
        <p:spPr>
          <a:xfrm>
            <a:off x="7521046" y="3998603"/>
            <a:ext cx="3041693" cy="2569246"/>
          </a:xfrm>
          <a:prstGeom prst="rect">
            <a:avLst/>
          </a:prstGeom>
        </p:spPr>
      </p:pic>
      <p:sp>
        <p:nvSpPr>
          <p:cNvPr id="14" name="文本框 13"/>
          <p:cNvSpPr txBox="1"/>
          <p:nvPr/>
        </p:nvSpPr>
        <p:spPr>
          <a:xfrm>
            <a:off x="194313" y="1107407"/>
            <a:ext cx="4158039" cy="5492750"/>
          </a:xfrm>
          <a:prstGeom prst="rect">
            <a:avLst/>
          </a:prstGeom>
          <a:noFill/>
        </p:spPr>
        <p:txBody>
          <a:bodyPr wrap="square" rtlCol="0">
            <a:spAutoFit/>
          </a:bodyPr>
          <a:p>
            <a:pPr algn="l">
              <a:lnSpc>
                <a:spcPct val="150000"/>
              </a:lnSpc>
            </a:pPr>
            <a:r>
              <a:rPr lang="zh-CN" altLang="en-US" sz="1795" b="1" dirty="0">
                <a:latin typeface="微软雅黑" panose="020B0503020204020204" pitchFamily="34" charset="-122"/>
                <a:ea typeface="微软雅黑" panose="020B0503020204020204" pitchFamily="34" charset="-122"/>
              </a:rPr>
              <a:t>注意：</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1. </a:t>
            </a:r>
            <a:r>
              <a:rPr lang="zh-CN" altLang="en-US" sz="1795" b="1" dirty="0">
                <a:latin typeface="微软雅黑" panose="020B0503020204020204" pitchFamily="34" charset="-122"/>
                <a:ea typeface="微软雅黑" panose="020B0503020204020204" pitchFamily="34" charset="-122"/>
              </a:rPr>
              <a:t>每门课程有</a:t>
            </a:r>
            <a:r>
              <a:rPr lang="en-US" altLang="zh-CN" sz="1795" b="1" dirty="0">
                <a:solidFill>
                  <a:srgbClr val="FF0000"/>
                </a:solidFill>
                <a:latin typeface="微软雅黑" panose="020B0503020204020204" pitchFamily="34" charset="-122"/>
                <a:ea typeface="微软雅黑" panose="020B0503020204020204" pitchFamily="34" charset="-122"/>
              </a:rPr>
              <a:t>4</a:t>
            </a:r>
            <a:r>
              <a:rPr lang="zh-CN" altLang="en-US" sz="1795" b="1" dirty="0">
                <a:solidFill>
                  <a:srgbClr val="FF0000"/>
                </a:solidFill>
                <a:latin typeface="微软雅黑" panose="020B0503020204020204" pitchFamily="34" charset="-122"/>
                <a:ea typeface="微软雅黑" panose="020B0503020204020204" pitchFamily="34" charset="-122"/>
              </a:rPr>
              <a:t>次</a:t>
            </a:r>
            <a:r>
              <a:rPr lang="zh-CN" altLang="en-US" sz="1795" b="1" dirty="0">
                <a:solidFill>
                  <a:srgbClr val="FF0000"/>
                </a:solidFill>
                <a:latin typeface="微软雅黑" panose="020B0503020204020204" pitchFamily="34" charset="-122"/>
                <a:ea typeface="微软雅黑" panose="020B0503020204020204" pitchFamily="34" charset="-122"/>
              </a:rPr>
              <a:t>阶段测评</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2. </a:t>
            </a:r>
            <a:r>
              <a:rPr lang="zh-CN" altLang="en-US" sz="1795" b="1" dirty="0">
                <a:latin typeface="微软雅黑" panose="020B0503020204020204" pitchFamily="34" charset="-122"/>
                <a:ea typeface="微软雅黑" panose="020B0503020204020204" pitchFamily="34" charset="-122"/>
              </a:rPr>
              <a:t>每次阶段测评有</a:t>
            </a:r>
            <a:r>
              <a:rPr lang="en-US" altLang="zh-CN" sz="1795" b="1" dirty="0">
                <a:latin typeface="微软雅黑" panose="020B0503020204020204" pitchFamily="34" charset="-122"/>
                <a:ea typeface="微软雅黑" panose="020B0503020204020204" pitchFamily="34" charset="-122"/>
              </a:rPr>
              <a:t>2</a:t>
            </a:r>
            <a:r>
              <a:rPr lang="zh-CN" altLang="en-US" sz="1795" b="1" dirty="0">
                <a:latin typeface="微软雅黑" panose="020B0503020204020204" pitchFamily="34" charset="-122"/>
                <a:ea typeface="微软雅黑" panose="020B0503020204020204" pitchFamily="34" charset="-122"/>
              </a:rPr>
              <a:t>次考试机会，</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zh-CN" altLang="en-US" sz="1795" b="1" dirty="0">
                <a:latin typeface="微软雅黑" panose="020B0503020204020204" pitchFamily="34" charset="-122"/>
                <a:ea typeface="微软雅黑" panose="020B0503020204020204" pitchFamily="34" charset="-122"/>
              </a:rPr>
              <a:t>    对应</a:t>
            </a:r>
            <a:r>
              <a:rPr lang="en-US" altLang="zh-CN" sz="1795" b="1" dirty="0">
                <a:solidFill>
                  <a:srgbClr val="FF0000"/>
                </a:solidFill>
                <a:latin typeface="微软雅黑" panose="020B0503020204020204" pitchFamily="34" charset="-122"/>
                <a:ea typeface="微软雅黑" panose="020B0503020204020204" pitchFamily="34" charset="-122"/>
              </a:rPr>
              <a:t>2</a:t>
            </a:r>
            <a:r>
              <a:rPr lang="zh-CN" altLang="en-US" sz="1795" b="1" dirty="0">
                <a:solidFill>
                  <a:srgbClr val="FF0000"/>
                </a:solidFill>
                <a:latin typeface="微软雅黑" panose="020B0503020204020204" pitchFamily="34" charset="-122"/>
                <a:ea typeface="微软雅黑" panose="020B0503020204020204" pitchFamily="34" charset="-122"/>
              </a:rPr>
              <a:t>套不同试卷</a:t>
            </a:r>
            <a:r>
              <a:rPr lang="zh-CN" altLang="en-US" sz="1795" b="1" dirty="0">
                <a:latin typeface="微软雅黑" panose="020B0503020204020204" pitchFamily="34" charset="-122"/>
                <a:ea typeface="微软雅黑" panose="020B0503020204020204" pitchFamily="34" charset="-122"/>
              </a:rPr>
              <a:t>；</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3. </a:t>
            </a:r>
            <a:r>
              <a:rPr lang="zh-CN" altLang="en-US" sz="1795" b="1" dirty="0">
                <a:latin typeface="微软雅黑" panose="020B0503020204020204" pitchFamily="34" charset="-122"/>
                <a:ea typeface="微软雅黑" panose="020B0503020204020204" pitchFamily="34" charset="-122"/>
              </a:rPr>
              <a:t>每套试卷提交之后可以不限次数</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zh-CN" altLang="en-US" sz="1795" b="1" dirty="0">
                <a:latin typeface="微软雅黑" panose="020B0503020204020204" pitchFamily="34" charset="-122"/>
                <a:ea typeface="微软雅黑" panose="020B0503020204020204" pitchFamily="34" charset="-122"/>
              </a:rPr>
              <a:t>   从</a:t>
            </a:r>
            <a:r>
              <a:rPr lang="en-US" altLang="zh-CN" sz="1795" b="1" dirty="0">
                <a:solidFill>
                  <a:srgbClr val="FF0000"/>
                </a:solidFill>
                <a:latin typeface="微软雅黑" panose="020B0503020204020204" pitchFamily="34" charset="-122"/>
                <a:ea typeface="微软雅黑" panose="020B0503020204020204" pitchFamily="34" charset="-122"/>
              </a:rPr>
              <a:t>“</a:t>
            </a:r>
            <a:r>
              <a:rPr lang="zh-CN" altLang="en-US" sz="1795" b="1" dirty="0">
                <a:solidFill>
                  <a:srgbClr val="FF0000"/>
                </a:solidFill>
                <a:latin typeface="微软雅黑" panose="020B0503020204020204" pitchFamily="34" charset="-122"/>
                <a:ea typeface="微软雅黑" panose="020B0503020204020204" pitchFamily="34" charset="-122"/>
              </a:rPr>
              <a:t>考试记录</a:t>
            </a:r>
            <a:r>
              <a:rPr lang="en-US" altLang="zh-CN" sz="1795" b="1" dirty="0">
                <a:solidFill>
                  <a:srgbClr val="FF0000"/>
                </a:solidFill>
                <a:latin typeface="微软雅黑" panose="020B0503020204020204" pitchFamily="34" charset="-122"/>
                <a:ea typeface="微软雅黑" panose="020B0503020204020204" pitchFamily="34" charset="-122"/>
              </a:rPr>
              <a:t>”</a:t>
            </a:r>
            <a:r>
              <a:rPr lang="zh-CN" altLang="en-US" sz="1795" b="1" dirty="0">
                <a:solidFill>
                  <a:srgbClr val="FF0000"/>
                </a:solidFill>
                <a:latin typeface="微软雅黑" panose="020B0503020204020204" pitchFamily="34" charset="-122"/>
                <a:ea typeface="微软雅黑" panose="020B0503020204020204" pitchFamily="34" charset="-122"/>
              </a:rPr>
              <a:t>进入</a:t>
            </a:r>
            <a:r>
              <a:rPr lang="en-US" altLang="zh-CN" sz="1795" b="1" dirty="0">
                <a:solidFill>
                  <a:srgbClr val="FF0000"/>
                </a:solidFill>
                <a:latin typeface="微软雅黑" panose="020B0503020204020204" pitchFamily="34" charset="-122"/>
                <a:ea typeface="微软雅黑" panose="020B0503020204020204" pitchFamily="34" charset="-122"/>
              </a:rPr>
              <a:t>“</a:t>
            </a:r>
            <a:r>
              <a:rPr lang="zh-CN" altLang="en-US" sz="1795" b="1" dirty="0">
                <a:solidFill>
                  <a:srgbClr val="FF0000"/>
                </a:solidFill>
                <a:latin typeface="微软雅黑" panose="020B0503020204020204" pitchFamily="34" charset="-122"/>
                <a:ea typeface="微软雅黑" panose="020B0503020204020204" pitchFamily="34" charset="-122"/>
              </a:rPr>
              <a:t>继续考试</a:t>
            </a:r>
            <a:r>
              <a:rPr lang="en-US" altLang="zh-CN" sz="1795" b="1" dirty="0">
                <a:solidFill>
                  <a:srgbClr val="FF0000"/>
                </a:solidFill>
                <a:latin typeface="微软雅黑" panose="020B0503020204020204" pitchFamily="34" charset="-122"/>
                <a:ea typeface="微软雅黑" panose="020B0503020204020204" pitchFamily="34" charset="-122"/>
              </a:rPr>
              <a:t>”</a:t>
            </a:r>
            <a:endParaRPr lang="en-US" altLang="zh-CN"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   </a:t>
            </a:r>
            <a:r>
              <a:rPr lang="zh-CN" altLang="en-US" sz="1795" b="1" dirty="0">
                <a:latin typeface="微软雅黑" panose="020B0503020204020204" pitchFamily="34" charset="-122"/>
                <a:ea typeface="微软雅黑" panose="020B0503020204020204" pitchFamily="34" charset="-122"/>
              </a:rPr>
              <a:t>修改作答，直至取得理想分数。</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4. </a:t>
            </a:r>
            <a:r>
              <a:rPr lang="zh-CN" altLang="en-US" sz="1795" b="1" dirty="0">
                <a:latin typeface="微软雅黑" panose="020B0503020204020204" pitchFamily="34" charset="-122"/>
                <a:ea typeface="微软雅黑" panose="020B0503020204020204" pitchFamily="34" charset="-122"/>
              </a:rPr>
              <a:t>每次阶段测评取两套试卷里</a:t>
            </a:r>
            <a:r>
              <a:rPr lang="zh-CN" altLang="en-US" sz="1795" b="1" dirty="0">
                <a:solidFill>
                  <a:srgbClr val="FF0000"/>
                </a:solidFill>
                <a:latin typeface="微软雅黑" panose="020B0503020204020204" pitchFamily="34" charset="-122"/>
                <a:ea typeface="微软雅黑" panose="020B0503020204020204" pitchFamily="34" charset="-122"/>
              </a:rPr>
              <a:t>最高分</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zh-CN" altLang="en-US" sz="1795" b="1" dirty="0">
                <a:latin typeface="微软雅黑" panose="020B0503020204020204" pitchFamily="34" charset="-122"/>
                <a:ea typeface="微软雅黑" panose="020B0503020204020204" pitchFamily="34" charset="-122"/>
              </a:rPr>
              <a:t>    作为成绩。</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3"/>
          <a:stretch>
            <a:fillRect/>
          </a:stretch>
        </p:blipFill>
        <p:spPr>
          <a:xfrm>
            <a:off x="4448810" y="763905"/>
            <a:ext cx="2985135" cy="573278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综合测评</a:t>
            </a:r>
            <a:endParaRPr lang="zh-CN" altLang="en-US" sz="2000" dirty="0"/>
          </a:p>
        </p:txBody>
      </p:sp>
      <p:sp>
        <p:nvSpPr>
          <p:cNvPr id="14" name="文本框 13"/>
          <p:cNvSpPr txBox="1"/>
          <p:nvPr/>
        </p:nvSpPr>
        <p:spPr>
          <a:xfrm>
            <a:off x="0" y="1093470"/>
            <a:ext cx="7152005" cy="5492750"/>
          </a:xfrm>
          <a:prstGeom prst="rect">
            <a:avLst/>
          </a:prstGeom>
          <a:noFill/>
        </p:spPr>
        <p:txBody>
          <a:bodyPr wrap="square" rtlCol="0">
            <a:spAutoFit/>
          </a:bodyPr>
          <a:p>
            <a:pPr algn="l">
              <a:lnSpc>
                <a:spcPct val="150000"/>
              </a:lnSpc>
            </a:pPr>
            <a:r>
              <a:rPr lang="zh-CN" altLang="en-US" sz="1795" b="1" dirty="0">
                <a:latin typeface="微软雅黑" panose="020B0503020204020204" pitchFamily="34" charset="-122"/>
                <a:ea typeface="微软雅黑" panose="020B0503020204020204" pitchFamily="34" charset="-122"/>
              </a:rPr>
              <a:t>注意：</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1. </a:t>
            </a:r>
            <a:r>
              <a:rPr lang="zh-CN" altLang="en-US" sz="1795" b="1" dirty="0">
                <a:latin typeface="微软雅黑" panose="020B0503020204020204" pitchFamily="34" charset="-122"/>
                <a:ea typeface="微软雅黑" panose="020B0503020204020204" pitchFamily="34" charset="-122"/>
              </a:rPr>
              <a:t>每门课程有</a:t>
            </a:r>
            <a:r>
              <a:rPr lang="zh-CN" altLang="en-US" sz="1795" b="1" dirty="0">
                <a:solidFill>
                  <a:srgbClr val="FF0000"/>
                </a:solidFill>
                <a:latin typeface="微软雅黑" panose="020B0503020204020204" pitchFamily="34" charset="-122"/>
                <a:ea typeface="微软雅黑" panose="020B0503020204020204" pitchFamily="34" charset="-122"/>
              </a:rPr>
              <a:t>三次考试机会</a:t>
            </a:r>
            <a:r>
              <a:rPr lang="zh-CN" altLang="en-US" sz="1795" b="1" dirty="0">
                <a:latin typeface="微软雅黑" panose="020B0503020204020204" pitchFamily="34" charset="-122"/>
                <a:ea typeface="微软雅黑" panose="020B0503020204020204" pitchFamily="34" charset="-122"/>
              </a:rPr>
              <a:t>（对应</a:t>
            </a:r>
            <a:r>
              <a:rPr lang="en-US" altLang="zh-CN" sz="1795" b="1" dirty="0">
                <a:latin typeface="微软雅黑" panose="020B0503020204020204" pitchFamily="34" charset="-122"/>
                <a:ea typeface="微软雅黑" panose="020B0503020204020204" pitchFamily="34" charset="-122"/>
              </a:rPr>
              <a:t>3</a:t>
            </a:r>
            <a:r>
              <a:rPr lang="zh-CN" altLang="en-US" sz="1795" b="1" dirty="0">
                <a:latin typeface="微软雅黑" panose="020B0503020204020204" pitchFamily="34" charset="-122"/>
                <a:ea typeface="微软雅黑" panose="020B0503020204020204" pitchFamily="34" charset="-122"/>
              </a:rPr>
              <a:t>套不同试卷，建议分开使用）；</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2. </a:t>
            </a:r>
            <a:r>
              <a:rPr lang="zh-CN" altLang="en-US" sz="1795" b="1" dirty="0">
                <a:latin typeface="微软雅黑" panose="020B0503020204020204" pitchFamily="34" charset="-122"/>
                <a:ea typeface="微软雅黑" panose="020B0503020204020204" pitchFamily="34" charset="-122"/>
              </a:rPr>
              <a:t>每次考试机会（即每套试卷）</a:t>
            </a:r>
            <a:r>
              <a:rPr lang="zh-CN" altLang="en-US" sz="1795" b="1" dirty="0">
                <a:solidFill>
                  <a:srgbClr val="FF0000"/>
                </a:solidFill>
                <a:latin typeface="微软雅黑" panose="020B0503020204020204" pitchFamily="34" charset="-122"/>
                <a:ea typeface="微软雅黑" panose="020B0503020204020204" pitchFamily="34" charset="-122"/>
              </a:rPr>
              <a:t>有效期</a:t>
            </a:r>
            <a:r>
              <a:rPr lang="en-US" altLang="zh-CN" sz="1795" b="1" dirty="0">
                <a:solidFill>
                  <a:srgbClr val="FF0000"/>
                </a:solidFill>
                <a:latin typeface="微软雅黑" panose="020B0503020204020204" pitchFamily="34" charset="-122"/>
                <a:ea typeface="微软雅黑" panose="020B0503020204020204" pitchFamily="34" charset="-122"/>
              </a:rPr>
              <a:t>2</a:t>
            </a:r>
            <a:r>
              <a:rPr lang="zh-CN" altLang="en-US" sz="1795" b="1" dirty="0">
                <a:solidFill>
                  <a:srgbClr val="FF0000"/>
                </a:solidFill>
                <a:latin typeface="微软雅黑" panose="020B0503020204020204" pitchFamily="34" charset="-122"/>
                <a:ea typeface="微软雅黑" panose="020B0503020204020204" pitchFamily="34" charset="-122"/>
              </a:rPr>
              <a:t>小时</a:t>
            </a:r>
            <a:r>
              <a:rPr lang="zh-CN" altLang="en-US" sz="1795" b="1" dirty="0">
                <a:latin typeface="微软雅黑" panose="020B0503020204020204" pitchFamily="34" charset="-122"/>
                <a:ea typeface="微软雅黑" panose="020B0503020204020204" pitchFamily="34" charset="-122"/>
              </a:rPr>
              <a:t>（倒计时</a:t>
            </a:r>
            <a:r>
              <a:rPr lang="en-US" altLang="zh-CN" sz="1795" b="1" dirty="0">
                <a:latin typeface="微软雅黑" panose="020B0503020204020204" pitchFamily="34" charset="-122"/>
                <a:ea typeface="微软雅黑" panose="020B0503020204020204" pitchFamily="34" charset="-122"/>
              </a:rPr>
              <a:t>120</a:t>
            </a:r>
            <a:r>
              <a:rPr lang="zh-CN" altLang="en-US" sz="1795" b="1" dirty="0">
                <a:latin typeface="微软雅黑" panose="020B0503020204020204" pitchFamily="34" charset="-122"/>
                <a:ea typeface="微软雅黑" panose="020B0503020204020204" pitchFamily="34" charset="-122"/>
              </a:rPr>
              <a:t>分钟），</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zh-CN" altLang="en-US" sz="1795" b="1" dirty="0">
                <a:solidFill>
                  <a:srgbClr val="FF0000"/>
                </a:solidFill>
                <a:latin typeface="微软雅黑" panose="020B0503020204020204" pitchFamily="34" charset="-122"/>
                <a:ea typeface="微软雅黑" panose="020B0503020204020204" pitchFamily="34" charset="-122"/>
              </a:rPr>
              <a:t>倒计时结束后无法再作答</a:t>
            </a:r>
            <a:r>
              <a:rPr lang="zh-CN" altLang="en-US" sz="1795" b="1" dirty="0">
                <a:latin typeface="微软雅黑" panose="020B0503020204020204" pitchFamily="34" charset="-122"/>
                <a:ea typeface="微软雅黑" panose="020B0503020204020204" pitchFamily="34" charset="-122"/>
              </a:rPr>
              <a:t>；</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3. </a:t>
            </a:r>
            <a:r>
              <a:rPr lang="zh-CN" altLang="en-US" sz="1795" b="1" dirty="0">
                <a:latin typeface="微软雅黑" panose="020B0503020204020204" pitchFamily="34" charset="-122"/>
                <a:ea typeface="微软雅黑" panose="020B0503020204020204" pitchFamily="34" charset="-122"/>
              </a:rPr>
              <a:t>每套试卷有效期内可</a:t>
            </a:r>
            <a:r>
              <a:rPr lang="zh-CN" altLang="en-US" sz="1795" b="1" dirty="0">
                <a:latin typeface="微软雅黑" panose="020B0503020204020204" pitchFamily="34" charset="-122"/>
                <a:ea typeface="微软雅黑" panose="020B0503020204020204" pitchFamily="34" charset="-122"/>
                <a:sym typeface="+mn-ea"/>
              </a:rPr>
              <a:t>不限次数从</a:t>
            </a:r>
            <a:r>
              <a:rPr lang="en-US" altLang="zh-CN" sz="1795" b="1" dirty="0">
                <a:solidFill>
                  <a:srgbClr val="FF0000"/>
                </a:solidFill>
                <a:latin typeface="微软雅黑" panose="020B0503020204020204" pitchFamily="34" charset="-122"/>
                <a:ea typeface="微软雅黑" panose="020B0503020204020204" pitchFamily="34" charset="-122"/>
                <a:sym typeface="+mn-ea"/>
              </a:rPr>
              <a:t>“</a:t>
            </a:r>
            <a:r>
              <a:rPr lang="zh-CN" altLang="en-US" sz="1795" b="1" dirty="0">
                <a:solidFill>
                  <a:srgbClr val="FF0000"/>
                </a:solidFill>
                <a:latin typeface="微软雅黑" panose="020B0503020204020204" pitchFamily="34" charset="-122"/>
                <a:ea typeface="微软雅黑" panose="020B0503020204020204" pitchFamily="34" charset="-122"/>
                <a:sym typeface="+mn-ea"/>
              </a:rPr>
              <a:t>考试记录</a:t>
            </a:r>
            <a:r>
              <a:rPr lang="en-US" altLang="zh-CN" sz="1795" b="1" dirty="0">
                <a:solidFill>
                  <a:srgbClr val="FF0000"/>
                </a:solidFill>
                <a:latin typeface="微软雅黑" panose="020B0503020204020204" pitchFamily="34" charset="-122"/>
                <a:ea typeface="微软雅黑" panose="020B0503020204020204" pitchFamily="34" charset="-122"/>
                <a:sym typeface="+mn-ea"/>
              </a:rPr>
              <a:t>”</a:t>
            </a:r>
            <a:r>
              <a:rPr lang="zh-CN" altLang="en-US" sz="1795" b="1" dirty="0">
                <a:solidFill>
                  <a:srgbClr val="FF0000"/>
                </a:solidFill>
                <a:latin typeface="微软雅黑" panose="020B0503020204020204" pitchFamily="34" charset="-122"/>
                <a:ea typeface="微软雅黑" panose="020B0503020204020204" pitchFamily="34" charset="-122"/>
                <a:sym typeface="+mn-ea"/>
              </a:rPr>
              <a:t>进入</a:t>
            </a:r>
            <a:r>
              <a:rPr lang="en-US" altLang="zh-CN" sz="1795" b="1" dirty="0">
                <a:solidFill>
                  <a:srgbClr val="FF0000"/>
                </a:solidFill>
                <a:latin typeface="微软雅黑" panose="020B0503020204020204" pitchFamily="34" charset="-122"/>
                <a:ea typeface="微软雅黑" panose="020B0503020204020204" pitchFamily="34" charset="-122"/>
                <a:sym typeface="+mn-ea"/>
              </a:rPr>
              <a:t>“</a:t>
            </a:r>
            <a:r>
              <a:rPr lang="zh-CN" altLang="en-US" sz="1795" b="1" dirty="0">
                <a:solidFill>
                  <a:srgbClr val="FF0000"/>
                </a:solidFill>
                <a:latin typeface="微软雅黑" panose="020B0503020204020204" pitchFamily="34" charset="-122"/>
                <a:ea typeface="微软雅黑" panose="020B0503020204020204" pitchFamily="34" charset="-122"/>
                <a:sym typeface="+mn-ea"/>
              </a:rPr>
              <a:t>继续考试</a:t>
            </a:r>
            <a:r>
              <a:rPr lang="en-US" altLang="zh-CN" sz="1795" b="1" dirty="0">
                <a:solidFill>
                  <a:srgbClr val="FF0000"/>
                </a:solidFill>
                <a:latin typeface="微软雅黑" panose="020B0503020204020204" pitchFamily="34" charset="-122"/>
                <a:ea typeface="微软雅黑" panose="020B0503020204020204" pitchFamily="34" charset="-122"/>
                <a:sym typeface="+mn-ea"/>
              </a:rPr>
              <a:t>”</a:t>
            </a:r>
            <a:endParaRPr lang="en-US" altLang="zh-CN" sz="1795" b="1" dirty="0">
              <a:solidFill>
                <a:srgbClr val="FF0000"/>
              </a:solidFill>
              <a:latin typeface="微软雅黑" panose="020B0503020204020204" pitchFamily="34" charset="-122"/>
              <a:ea typeface="微软雅黑" panose="020B0503020204020204" pitchFamily="34" charset="-122"/>
              <a:sym typeface="+mn-ea"/>
            </a:endParaRPr>
          </a:p>
          <a:p>
            <a:pPr algn="l">
              <a:lnSpc>
                <a:spcPct val="150000"/>
              </a:lnSpc>
            </a:pPr>
            <a:r>
              <a:rPr lang="zh-CN" altLang="en-US" sz="1795" b="1" dirty="0">
                <a:latin typeface="微软雅黑" panose="020B0503020204020204" pitchFamily="34" charset="-122"/>
                <a:ea typeface="微软雅黑" panose="020B0503020204020204" pitchFamily="34" charset="-122"/>
                <a:sym typeface="+mn-ea"/>
              </a:rPr>
              <a:t>修改作答，直至取得理想分数。</a:t>
            </a:r>
            <a:endParaRPr lang="zh-CN" altLang="en-US" sz="1795" b="1" dirty="0">
              <a:latin typeface="微软雅黑" panose="020B0503020204020204" pitchFamily="34" charset="-122"/>
              <a:ea typeface="微软雅黑" panose="020B0503020204020204" pitchFamily="34" charset="-122"/>
              <a:sym typeface="+mn-ea"/>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4. </a:t>
            </a:r>
            <a:r>
              <a:rPr lang="zh-CN" altLang="en-US" sz="1795" b="1" dirty="0">
                <a:latin typeface="微软雅黑" panose="020B0503020204020204" pitchFamily="34" charset="-122"/>
                <a:ea typeface="微软雅黑" panose="020B0503020204020204" pitchFamily="34" charset="-122"/>
              </a:rPr>
              <a:t>取三套试卷中最高分作为成绩。</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a:p>
            <a:pPr algn="l">
              <a:lnSpc>
                <a:spcPct val="150000"/>
              </a:lnSpc>
            </a:pPr>
            <a:r>
              <a:rPr lang="en-US" altLang="zh-CN" sz="1795" b="1" dirty="0">
                <a:latin typeface="微软雅黑" panose="020B0503020204020204" pitchFamily="34" charset="-122"/>
                <a:ea typeface="微软雅黑" panose="020B0503020204020204" pitchFamily="34" charset="-122"/>
              </a:rPr>
              <a:t>5. </a:t>
            </a:r>
            <a:r>
              <a:rPr lang="zh-CN" altLang="en-US" sz="1795" b="1" dirty="0">
                <a:latin typeface="微软雅黑" panose="020B0503020204020204" pitchFamily="34" charset="-122"/>
                <a:ea typeface="微软雅黑" panose="020B0503020204020204" pitchFamily="34" charset="-122"/>
              </a:rPr>
              <a:t>综合测评</a:t>
            </a:r>
            <a:r>
              <a:rPr lang="zh-CN" altLang="en-US" sz="1795" b="1" dirty="0">
                <a:latin typeface="微软雅黑" panose="020B0503020204020204" pitchFamily="34" charset="-122"/>
                <a:ea typeface="微软雅黑" panose="020B0503020204020204" pitchFamily="34" charset="-122"/>
              </a:rPr>
              <a:t>一般在笔试前两周统一开放，具体时间以实际通知为准。</a:t>
            </a:r>
            <a:endParaRPr lang="zh-CN" altLang="en-US" sz="1795" b="1" dirty="0">
              <a:latin typeface="微软雅黑" panose="020B0503020204020204" pitchFamily="34" charset="-122"/>
              <a:ea typeface="微软雅黑" panose="020B0503020204020204" pitchFamily="34" charset="-122"/>
            </a:endParaRPr>
          </a:p>
          <a:p>
            <a:pPr algn="l">
              <a:lnSpc>
                <a:spcPct val="150000"/>
              </a:lnSpc>
            </a:pPr>
            <a:endParaRPr lang="zh-CN" altLang="en-US" sz="1795"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7694295" y="1684020"/>
            <a:ext cx="4057015" cy="36175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电脑端学习</a:t>
            </a:r>
            <a:endParaRPr lang="zh-CN" altLang="en-US" sz="2000" dirty="0"/>
          </a:p>
        </p:txBody>
      </p:sp>
      <p:sp>
        <p:nvSpPr>
          <p:cNvPr id="4" name="文本框 3"/>
          <p:cNvSpPr txBox="1"/>
          <p:nvPr/>
        </p:nvSpPr>
        <p:spPr>
          <a:xfrm>
            <a:off x="305439" y="988025"/>
            <a:ext cx="10788803" cy="3820160"/>
          </a:xfrm>
          <a:prstGeom prst="rect">
            <a:avLst/>
          </a:prstGeom>
          <a:noFill/>
        </p:spPr>
        <p:txBody>
          <a:bodyPr wrap="square" rtlCol="0">
            <a:spAutoFit/>
          </a:bodyPr>
          <a:p>
            <a:pPr marL="342900" indent="-342900">
              <a:lnSpc>
                <a:spcPct val="170000"/>
              </a:lnSpc>
              <a:buFont typeface="Wingdings" panose="05000000000000000000" charset="0"/>
              <a:buChar char="l"/>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配备摄像头</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70000"/>
              </a:lnSpc>
              <a:buFont typeface="Wingdings" panose="05000000000000000000" charset="0"/>
              <a:buChar char="l"/>
            </a:pPr>
            <a:r>
              <a:rPr lang="zh-CN" altLang="en-US" sz="2400">
                <a:latin typeface="微软雅黑" panose="020B0503020204020204" pitchFamily="34" charset="-122"/>
                <a:ea typeface="微软雅黑" panose="020B0503020204020204" pitchFamily="34" charset="-122"/>
                <a:cs typeface="微软雅黑" panose="020B0503020204020204" pitchFamily="34" charset="-122"/>
              </a:rPr>
              <a:t>下载安装 </a:t>
            </a:r>
            <a:r>
              <a:rPr lang="en-US" altLang="zh-CN" sz="2400">
                <a:latin typeface="微软雅黑" panose="020B0503020204020204" pitchFamily="34" charset="-122"/>
                <a:ea typeface="微软雅黑" panose="020B0503020204020204" pitchFamily="34" charset="-122"/>
                <a:cs typeface="微软雅黑" panose="020B0503020204020204" pitchFamily="34" charset="-122"/>
              </a:rPr>
              <a:t>Adobe Flash Player </a:t>
            </a:r>
            <a:r>
              <a:rPr lang="zh-CN" altLang="en-US" sz="2400">
                <a:latin typeface="微软雅黑" panose="020B0503020204020204" pitchFamily="34" charset="-122"/>
                <a:ea typeface="微软雅黑" panose="020B0503020204020204" pitchFamily="34" charset="-122"/>
                <a:cs typeface="微软雅黑" panose="020B0503020204020204" pitchFamily="34" charset="-122"/>
              </a:rPr>
              <a:t>插件</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70000"/>
              </a:lnSpc>
              <a:buFont typeface="Wingdings" panose="05000000000000000000" charset="0"/>
              <a:buChar char="l"/>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推荐使用：谷歌浏览器、</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360</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浏览器的</a:t>
            </a:r>
            <a:r>
              <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极速模式</a:t>
            </a:r>
            <a:endParaRPr lang="zh-CN" altLang="en-US" sz="24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endParaRPr>
          </a:p>
          <a:p>
            <a:pPr indent="0">
              <a:lnSpc>
                <a:spcPct val="170000"/>
              </a:lnSpc>
              <a:buFont typeface="Wingdings" panose="05000000000000000000" charset="0"/>
              <a:buNone/>
            </a:pP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a:latin typeface="微软雅黑" panose="020B0503020204020204" pitchFamily="34" charset="-122"/>
                <a:ea typeface="微软雅黑" panose="020B0503020204020204" pitchFamily="34" charset="-122"/>
                <a:cs typeface="微软雅黑" panose="020B0503020204020204" pitchFamily="34" charset="-122"/>
                <a:sym typeface="+mn-ea"/>
              </a:rPr>
              <a:t>360</a:t>
            </a:r>
            <a:r>
              <a:rPr lang="zh-CN" altLang="en-US" sz="2400">
                <a:latin typeface="微软雅黑" panose="020B0503020204020204" pitchFamily="34" charset="-122"/>
                <a:ea typeface="微软雅黑" panose="020B0503020204020204" pitchFamily="34" charset="-122"/>
                <a:cs typeface="微软雅黑" panose="020B0503020204020204" pitchFamily="34" charset="-122"/>
                <a:sym typeface="+mn-ea"/>
              </a:rPr>
              <a:t>极速浏览器也需要选极速模式）</a:t>
            </a: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marL="342900" indent="-342900">
              <a:lnSpc>
                <a:spcPct val="170000"/>
              </a:lnSpc>
              <a:buFont typeface="Wingdings" panose="05000000000000000000" charset="0"/>
              <a:buChar char="l"/>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a:p>
            <a:pPr>
              <a:lnSpc>
                <a:spcPct val="160000"/>
              </a:lnSpc>
            </a:pPr>
            <a:endParaRPr lang="zh-CN" altLang="en-US" sz="240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0" y="4107190"/>
            <a:ext cx="12178837" cy="22504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标题 4"/>
          <p:cNvSpPr>
            <a:spLocks noGrp="1"/>
          </p:cNvSpPr>
          <p:nvPr>
            <p:ph type="title"/>
          </p:nvPr>
        </p:nvSpPr>
        <p:spPr>
          <a:xfrm>
            <a:off x="407428" y="233593"/>
            <a:ext cx="3050831" cy="546983"/>
          </a:xfrm>
        </p:spPr>
        <p:txBody>
          <a:bodyPr/>
          <a:p>
            <a:r>
              <a:rPr lang="zh-CN" altLang="en-US" sz="2000" dirty="0"/>
              <a:t>登录</a:t>
            </a:r>
            <a:endParaRPr lang="zh-CN" altLang="en-US" sz="2000" dirty="0"/>
          </a:p>
        </p:txBody>
      </p:sp>
      <p:pic>
        <p:nvPicPr>
          <p:cNvPr id="3" name="图片 2"/>
          <p:cNvPicPr>
            <a:picLocks noChangeAspect="1"/>
          </p:cNvPicPr>
          <p:nvPr/>
        </p:nvPicPr>
        <p:blipFill>
          <a:blip r:embed="rId1"/>
          <a:stretch>
            <a:fillRect/>
          </a:stretch>
        </p:blipFill>
        <p:spPr>
          <a:xfrm>
            <a:off x="694055" y="1111250"/>
            <a:ext cx="10337800" cy="529082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核对信息、上传照片</a:t>
            </a:r>
            <a:endParaRPr lang="zh-CN" altLang="en-US" sz="2000" dirty="0"/>
          </a:p>
        </p:txBody>
      </p:sp>
      <p:pic>
        <p:nvPicPr>
          <p:cNvPr id="4" name="图片 3"/>
          <p:cNvPicPr>
            <a:picLocks noChangeAspect="1"/>
          </p:cNvPicPr>
          <p:nvPr>
            <p:custDataLst>
              <p:tags r:id="rId1"/>
            </p:custDataLst>
          </p:nvPr>
        </p:nvPicPr>
        <p:blipFill>
          <a:blip r:embed="rId2"/>
          <a:stretch>
            <a:fillRect/>
          </a:stretch>
        </p:blipFill>
        <p:spPr>
          <a:xfrm>
            <a:off x="407670" y="1189990"/>
            <a:ext cx="11293475" cy="509841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过程性</a:t>
            </a:r>
            <a:r>
              <a:rPr lang="zh-CN" altLang="en-US" sz="2000" dirty="0" smtClean="0"/>
              <a:t>政策</a:t>
            </a:r>
            <a:endParaRPr lang="zh-CN" altLang="en-US" sz="2000" dirty="0"/>
          </a:p>
        </p:txBody>
      </p:sp>
      <p:sp>
        <p:nvSpPr>
          <p:cNvPr id="4" name="文本框 10"/>
          <p:cNvSpPr txBox="1"/>
          <p:nvPr/>
        </p:nvSpPr>
        <p:spPr>
          <a:xfrm>
            <a:off x="275694" y="1019697"/>
            <a:ext cx="8422225" cy="398780"/>
          </a:xfrm>
          <a:prstGeom prst="rect">
            <a:avLst/>
          </a:prstGeom>
          <a:noFill/>
        </p:spPr>
        <p:txBody>
          <a:bodyPr wrap="square" rtlCol="0">
            <a:spAutoFit/>
          </a:bodyPr>
          <a:p>
            <a:pPr marL="342900" indent="-342900">
              <a:buFont typeface="Wingdings" panose="05000000000000000000" charset="0"/>
              <a:buChar char="p"/>
            </a:pP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什么是网络助学过程性考核？</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文本框 5"/>
          <p:cNvSpPr txBox="1"/>
          <p:nvPr/>
        </p:nvSpPr>
        <p:spPr>
          <a:xfrm>
            <a:off x="514985" y="1638300"/>
            <a:ext cx="10084435" cy="4246245"/>
          </a:xfrm>
          <a:prstGeom prst="rect">
            <a:avLst/>
          </a:prstGeom>
          <a:noFill/>
        </p:spPr>
        <p:txBody>
          <a:bodyPr wrap="square" rtlCol="0" anchor="t">
            <a:spAutoFit/>
          </a:bodyPr>
          <a:p>
            <a:r>
              <a:rPr lang="en-US" altLang="zh-CN"/>
              <a:t> </a:t>
            </a:r>
            <a:r>
              <a:rPr lang="zh-CN" altLang="en-US"/>
              <a:t>根据全国自考办《高等教育自学考试网络助学综合评价标准体系》（试行）（考委办[2013]9号）和《福建省教育考试院关于做好高等教育自学考试网络助学课程过程性评价数据报送工作的通知》（闽考院自[2019]10号）等文件精神，高等自学考试网络助学过程性评价试点工作的责任主体是主考院校。</a:t>
            </a:r>
            <a:endParaRPr lang="zh-CN" altLang="en-US"/>
          </a:p>
          <a:p>
            <a:endParaRPr lang="zh-CN" altLang="en-US"/>
          </a:p>
          <a:p>
            <a:r>
              <a:rPr lang="zh-CN" altLang="en-US"/>
              <a:t>我校经研究，决定与华富教育集团旗下“华夏大地教育网”合作建设并开通本校高等教育自学考试网络助学平台（简称“网络助学平台”）。“网络助学平台”将向我校考生提供优质网络教育资源、开展网络助学，并在此基础上开展课程学业综合评价试点工作。</a:t>
            </a:r>
            <a:endParaRPr lang="zh-CN" altLang="en-US"/>
          </a:p>
          <a:p>
            <a:endParaRPr lang="zh-CN" altLang="en-US"/>
          </a:p>
          <a:p>
            <a:r>
              <a:rPr lang="zh-CN" altLang="en-US"/>
              <a:t>参加高等教育自学考试网络助学综合评价的考生，在学习结束后，可取得过程性评价成绩。过程性评价成绩以30%的比例计入该门课程总成绩。即：课程最终成绩=过程性评价成绩×30% + 国家统考笔试成绩×70%。</a:t>
            </a:r>
            <a:endParaRPr lang="en-US" altLang="zh-CN"/>
          </a:p>
          <a:p>
            <a:endParaRPr lang="zh-CN" altLang="en-US"/>
          </a:p>
          <a:p>
            <a:r>
              <a:rPr lang="zh-CN" altLang="en-US"/>
              <a:t>举例：某考生报考审计学</a:t>
            </a:r>
            <a:r>
              <a:rPr lang="zh-CN" altLang="en-US"/>
              <a:t>课程，统考成绩为</a:t>
            </a:r>
            <a:r>
              <a:rPr lang="en-US" altLang="zh-CN"/>
              <a:t>49</a:t>
            </a:r>
            <a:r>
              <a:rPr lang="zh-CN" altLang="en-US"/>
              <a:t>分，因参加了过程性考核，获得了网络助学成绩</a:t>
            </a:r>
            <a:r>
              <a:rPr lang="en-US" altLang="zh-CN"/>
              <a:t>95</a:t>
            </a:r>
            <a:r>
              <a:rPr lang="zh-CN" altLang="en-US"/>
              <a:t>分，折算后：</a:t>
            </a:r>
            <a:r>
              <a:rPr lang="en-US" altLang="zh-CN"/>
              <a:t>95*30%+49*70%=63</a:t>
            </a:r>
            <a:r>
              <a:rPr lang="zh-CN" altLang="en-US"/>
              <a:t>分。</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选课</a:t>
            </a:r>
            <a:endParaRPr lang="zh-CN" altLang="en-US" sz="2000" dirty="0"/>
          </a:p>
        </p:txBody>
      </p:sp>
      <p:pic>
        <p:nvPicPr>
          <p:cNvPr id="2" name="图片 1"/>
          <p:cNvPicPr>
            <a:picLocks noChangeAspect="1"/>
          </p:cNvPicPr>
          <p:nvPr/>
        </p:nvPicPr>
        <p:blipFill>
          <a:blip r:embed="rId1"/>
          <a:stretch>
            <a:fillRect/>
          </a:stretch>
        </p:blipFill>
        <p:spPr>
          <a:xfrm>
            <a:off x="346075" y="990600"/>
            <a:ext cx="11645265" cy="514096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缴费、支付</a:t>
            </a:r>
            <a:endParaRPr lang="en-US" altLang="zh-CN" sz="2000" dirty="0"/>
          </a:p>
        </p:txBody>
      </p:sp>
      <p:pic>
        <p:nvPicPr>
          <p:cNvPr id="5" name="图片 4"/>
          <p:cNvPicPr>
            <a:picLocks noChangeAspect="1"/>
          </p:cNvPicPr>
          <p:nvPr>
            <p:custDataLst>
              <p:tags r:id="rId1"/>
            </p:custDataLst>
          </p:nvPr>
        </p:nvPicPr>
        <p:blipFill>
          <a:blip r:embed="rId2"/>
          <a:stretch>
            <a:fillRect/>
          </a:stretch>
        </p:blipFill>
        <p:spPr>
          <a:xfrm>
            <a:off x="340365" y="1640180"/>
            <a:ext cx="6865082" cy="3933881"/>
          </a:xfrm>
          <a:prstGeom prst="rect">
            <a:avLst/>
          </a:prstGeom>
        </p:spPr>
      </p:pic>
      <p:pic>
        <p:nvPicPr>
          <p:cNvPr id="4" name="图片 3"/>
          <p:cNvPicPr>
            <a:picLocks noChangeAspect="1"/>
          </p:cNvPicPr>
          <p:nvPr>
            <p:custDataLst>
              <p:tags r:id="rId3"/>
            </p:custDataLst>
          </p:nvPr>
        </p:nvPicPr>
        <p:blipFill>
          <a:blip r:embed="rId4"/>
          <a:srcRect l="4413" r="29231" b="11592"/>
          <a:stretch>
            <a:fillRect/>
          </a:stretch>
        </p:blipFill>
        <p:spPr>
          <a:xfrm>
            <a:off x="7260693" y="1640180"/>
            <a:ext cx="4854644" cy="393388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学习</a:t>
            </a:r>
            <a:endParaRPr lang="zh-CN" altLang="en-US" sz="2000" dirty="0"/>
          </a:p>
        </p:txBody>
      </p:sp>
      <p:pic>
        <p:nvPicPr>
          <p:cNvPr id="4" name="图片 3"/>
          <p:cNvPicPr>
            <a:picLocks noChangeAspect="1"/>
          </p:cNvPicPr>
          <p:nvPr/>
        </p:nvPicPr>
        <p:blipFill>
          <a:blip r:embed="rId1"/>
          <a:stretch>
            <a:fillRect/>
          </a:stretch>
        </p:blipFill>
        <p:spPr>
          <a:xfrm>
            <a:off x="206375" y="780415"/>
            <a:ext cx="10360025" cy="5964555"/>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图像采集</a:t>
            </a:r>
            <a:endParaRPr lang="zh-CN" altLang="en-US" sz="2000" dirty="0"/>
          </a:p>
        </p:txBody>
      </p:sp>
      <p:pic>
        <p:nvPicPr>
          <p:cNvPr id="6" name="图片 5"/>
          <p:cNvPicPr>
            <a:picLocks noChangeAspect="1"/>
          </p:cNvPicPr>
          <p:nvPr/>
        </p:nvPicPr>
        <p:blipFill>
          <a:blip r:embed="rId1"/>
          <a:stretch>
            <a:fillRect/>
          </a:stretch>
        </p:blipFill>
        <p:spPr>
          <a:xfrm>
            <a:off x="69216" y="2032615"/>
            <a:ext cx="3552240" cy="3420158"/>
          </a:xfrm>
          <a:prstGeom prst="rect">
            <a:avLst/>
          </a:prstGeom>
        </p:spPr>
      </p:pic>
      <p:pic>
        <p:nvPicPr>
          <p:cNvPr id="5" name="图片 4"/>
          <p:cNvPicPr>
            <a:picLocks noChangeAspect="1"/>
          </p:cNvPicPr>
          <p:nvPr/>
        </p:nvPicPr>
        <p:blipFill>
          <a:blip r:embed="rId2"/>
          <a:stretch>
            <a:fillRect/>
          </a:stretch>
        </p:blipFill>
        <p:spPr>
          <a:xfrm>
            <a:off x="7419445" y="2031345"/>
            <a:ext cx="4386007" cy="3413808"/>
          </a:xfrm>
          <a:prstGeom prst="rect">
            <a:avLst/>
          </a:prstGeom>
        </p:spPr>
      </p:pic>
      <p:pic>
        <p:nvPicPr>
          <p:cNvPr id="7" name="图片 6"/>
          <p:cNvPicPr>
            <a:picLocks noChangeAspect="1"/>
          </p:cNvPicPr>
          <p:nvPr/>
        </p:nvPicPr>
        <p:blipFill>
          <a:blip r:embed="rId3"/>
          <a:stretch>
            <a:fillRect/>
          </a:stretch>
        </p:blipFill>
        <p:spPr>
          <a:xfrm>
            <a:off x="3680512" y="2026265"/>
            <a:ext cx="3681782" cy="343222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课件学习</a:t>
            </a:r>
            <a:endParaRPr lang="zh-CN" altLang="en-US" sz="2000" dirty="0"/>
          </a:p>
        </p:txBody>
      </p:sp>
      <p:pic>
        <p:nvPicPr>
          <p:cNvPr id="4" name="图片 3"/>
          <p:cNvPicPr>
            <a:picLocks noChangeAspect="1"/>
          </p:cNvPicPr>
          <p:nvPr/>
        </p:nvPicPr>
        <p:blipFill>
          <a:blip r:embed="rId1"/>
          <a:stretch>
            <a:fillRect/>
          </a:stretch>
        </p:blipFill>
        <p:spPr>
          <a:xfrm>
            <a:off x="201933" y="3074030"/>
            <a:ext cx="10145539" cy="3187745"/>
          </a:xfrm>
          <a:prstGeom prst="rect">
            <a:avLst/>
          </a:prstGeom>
        </p:spPr>
      </p:pic>
      <p:pic>
        <p:nvPicPr>
          <p:cNvPr id="2" name="图片 1"/>
          <p:cNvPicPr>
            <a:picLocks noChangeAspect="1"/>
          </p:cNvPicPr>
          <p:nvPr/>
        </p:nvPicPr>
        <p:blipFill>
          <a:blip r:embed="rId2"/>
          <a:stretch>
            <a:fillRect/>
          </a:stretch>
        </p:blipFill>
        <p:spPr>
          <a:xfrm>
            <a:off x="407670" y="948690"/>
            <a:ext cx="8524875" cy="1866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课件学习</a:t>
            </a:r>
            <a:endParaRPr lang="zh-CN" altLang="en-US" sz="2000" dirty="0"/>
          </a:p>
        </p:txBody>
      </p:sp>
      <p:pic>
        <p:nvPicPr>
          <p:cNvPr id="5" name="图片 4"/>
          <p:cNvPicPr>
            <a:picLocks noChangeAspect="1"/>
          </p:cNvPicPr>
          <p:nvPr/>
        </p:nvPicPr>
        <p:blipFill>
          <a:blip r:embed="rId1"/>
          <a:stretch>
            <a:fillRect/>
          </a:stretch>
        </p:blipFill>
        <p:spPr>
          <a:xfrm>
            <a:off x="224793" y="1937999"/>
            <a:ext cx="9753738" cy="4669221"/>
          </a:xfrm>
          <a:prstGeom prst="rect">
            <a:avLst/>
          </a:prstGeom>
        </p:spPr>
      </p:pic>
      <p:sp>
        <p:nvSpPr>
          <p:cNvPr id="6" name="文本框 5"/>
          <p:cNvSpPr txBox="1"/>
          <p:nvPr/>
        </p:nvSpPr>
        <p:spPr>
          <a:xfrm>
            <a:off x="215268" y="887694"/>
            <a:ext cx="10287781" cy="922020"/>
          </a:xfrm>
          <a:prstGeom prst="rect">
            <a:avLst/>
          </a:prstGeom>
          <a:noFill/>
        </p:spPr>
        <p:txBody>
          <a:bodyPr wrap="square" rtlCol="0">
            <a:spAutoFit/>
          </a:bodyPr>
          <a:p>
            <a:pPr>
              <a:lnSpc>
                <a:spcPct val="150000"/>
              </a:lnSpc>
            </a:pPr>
            <a:r>
              <a:rPr lang="en-US" altLang="zh-CN" sz="1795">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1795">
                <a:latin typeface="微软雅黑" panose="020B0503020204020204" pitchFamily="34" charset="-122"/>
                <a:ea typeface="微软雅黑" panose="020B0503020204020204" pitchFamily="34" charset="-122"/>
                <a:cs typeface="微软雅黑" panose="020B0503020204020204" pitchFamily="34" charset="-122"/>
              </a:rPr>
              <a:t>不要倍速播放、不要拖进度条快进（播放过程中会随机弹出知识点测评）</a:t>
            </a:r>
            <a:endParaRPr lang="zh-CN" altLang="en-US" sz="1795">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1795">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1795">
                <a:latin typeface="微软雅黑" panose="020B0503020204020204" pitchFamily="34" charset="-122"/>
                <a:ea typeface="微软雅黑" panose="020B0503020204020204" pitchFamily="34" charset="-122"/>
                <a:cs typeface="微软雅黑" panose="020B0503020204020204" pitchFamily="34" charset="-122"/>
              </a:rPr>
              <a:t>可以反复学习累计时长</a:t>
            </a:r>
            <a:endParaRPr lang="zh-CN" altLang="en-US" sz="1795">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知识点测评</a:t>
            </a:r>
            <a:endParaRPr lang="zh-CN" altLang="en-US" sz="2000" dirty="0"/>
          </a:p>
        </p:txBody>
      </p:sp>
      <p:pic>
        <p:nvPicPr>
          <p:cNvPr id="2" name="图片 1"/>
          <p:cNvPicPr>
            <a:picLocks noChangeAspect="1"/>
          </p:cNvPicPr>
          <p:nvPr/>
        </p:nvPicPr>
        <p:blipFill>
          <a:blip r:embed="rId1"/>
          <a:stretch>
            <a:fillRect/>
          </a:stretch>
        </p:blipFill>
        <p:spPr>
          <a:xfrm>
            <a:off x="210823" y="932145"/>
            <a:ext cx="11767987" cy="5657930"/>
          </a:xfrm>
          <a:prstGeom prst="rect">
            <a:avLst/>
          </a:prstGeom>
        </p:spPr>
      </p:pic>
      <p:pic>
        <p:nvPicPr>
          <p:cNvPr id="4" name="图片 3"/>
          <p:cNvPicPr>
            <a:picLocks noChangeAspect="1"/>
          </p:cNvPicPr>
          <p:nvPr/>
        </p:nvPicPr>
        <p:blipFill>
          <a:blip r:embed="rId2"/>
          <a:srcRect l="1029"/>
          <a:stretch>
            <a:fillRect/>
          </a:stretch>
        </p:blipFill>
        <p:spPr>
          <a:xfrm>
            <a:off x="216538" y="2381235"/>
            <a:ext cx="4949260" cy="4200584"/>
          </a:xfrm>
          <a:prstGeom prst="rect">
            <a:avLst/>
          </a:prstGeom>
        </p:spPr>
      </p:pic>
      <p:pic>
        <p:nvPicPr>
          <p:cNvPr id="5" name="图片 4"/>
          <p:cNvPicPr>
            <a:picLocks noChangeAspect="1"/>
          </p:cNvPicPr>
          <p:nvPr/>
        </p:nvPicPr>
        <p:blipFill>
          <a:blip r:embed="rId3"/>
          <a:srcRect l="687" t="1224"/>
          <a:stretch>
            <a:fillRect/>
          </a:stretch>
        </p:blipFill>
        <p:spPr>
          <a:xfrm>
            <a:off x="7021929" y="2440926"/>
            <a:ext cx="4956880" cy="41491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知识点测评</a:t>
            </a:r>
            <a:endParaRPr lang="zh-CN" altLang="en-US" sz="2000" dirty="0"/>
          </a:p>
        </p:txBody>
      </p:sp>
      <p:pic>
        <p:nvPicPr>
          <p:cNvPr id="7" name="图片 6"/>
          <p:cNvPicPr>
            <a:picLocks noChangeAspect="1"/>
          </p:cNvPicPr>
          <p:nvPr/>
        </p:nvPicPr>
        <p:blipFill>
          <a:blip r:embed="rId1"/>
          <a:stretch>
            <a:fillRect/>
          </a:stretch>
        </p:blipFill>
        <p:spPr>
          <a:xfrm>
            <a:off x="3251246" y="3061965"/>
            <a:ext cx="3883715" cy="3678607"/>
          </a:xfrm>
          <a:prstGeom prst="rect">
            <a:avLst/>
          </a:prstGeom>
        </p:spPr>
      </p:pic>
      <p:pic>
        <p:nvPicPr>
          <p:cNvPr id="4" name="图片 3"/>
          <p:cNvPicPr>
            <a:picLocks noChangeAspect="1"/>
          </p:cNvPicPr>
          <p:nvPr/>
        </p:nvPicPr>
        <p:blipFill>
          <a:blip r:embed="rId2"/>
          <a:stretch>
            <a:fillRect/>
          </a:stretch>
        </p:blipFill>
        <p:spPr>
          <a:xfrm>
            <a:off x="503555" y="982980"/>
            <a:ext cx="8296275" cy="18764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阶段测评</a:t>
            </a:r>
            <a:endParaRPr lang="zh-CN" altLang="en-US" sz="2000" dirty="0"/>
          </a:p>
        </p:txBody>
      </p:sp>
      <p:pic>
        <p:nvPicPr>
          <p:cNvPr id="2" name="图片 1"/>
          <p:cNvPicPr>
            <a:picLocks noChangeAspect="1"/>
          </p:cNvPicPr>
          <p:nvPr/>
        </p:nvPicPr>
        <p:blipFill>
          <a:blip r:embed="rId1"/>
          <a:stretch>
            <a:fillRect/>
          </a:stretch>
        </p:blipFill>
        <p:spPr>
          <a:xfrm>
            <a:off x="137160" y="1022350"/>
            <a:ext cx="8134350" cy="1924050"/>
          </a:xfrm>
          <a:prstGeom prst="rect">
            <a:avLst/>
          </a:prstGeom>
        </p:spPr>
      </p:pic>
      <p:pic>
        <p:nvPicPr>
          <p:cNvPr id="4" name="图片 3"/>
          <p:cNvPicPr>
            <a:picLocks noChangeAspect="1"/>
          </p:cNvPicPr>
          <p:nvPr/>
        </p:nvPicPr>
        <p:blipFill>
          <a:blip r:embed="rId2"/>
          <a:stretch>
            <a:fillRect/>
          </a:stretch>
        </p:blipFill>
        <p:spPr>
          <a:xfrm>
            <a:off x="137160" y="3075305"/>
            <a:ext cx="9374505" cy="36950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平时作业</a:t>
            </a:r>
            <a:endParaRPr lang="zh-CN" altLang="en-US" sz="2000" dirty="0"/>
          </a:p>
        </p:txBody>
      </p:sp>
      <p:pic>
        <p:nvPicPr>
          <p:cNvPr id="2" name="图片 1"/>
          <p:cNvPicPr>
            <a:picLocks noChangeAspect="1"/>
          </p:cNvPicPr>
          <p:nvPr/>
        </p:nvPicPr>
        <p:blipFill>
          <a:blip r:embed="rId1"/>
          <a:stretch>
            <a:fillRect/>
          </a:stretch>
        </p:blipFill>
        <p:spPr>
          <a:xfrm>
            <a:off x="207645" y="1116330"/>
            <a:ext cx="11776710" cy="491871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a:t>
            </a:r>
            <a:r>
              <a:rPr lang="zh-CN" altLang="en-US" sz="2000" dirty="0" smtClean="0"/>
              <a:t>助学政策</a:t>
            </a:r>
            <a:endParaRPr lang="zh-CN" altLang="en-US" sz="2000" dirty="0"/>
          </a:p>
        </p:txBody>
      </p:sp>
      <p:sp>
        <p:nvSpPr>
          <p:cNvPr id="4" name="文本框 10"/>
          <p:cNvSpPr txBox="1"/>
          <p:nvPr/>
        </p:nvSpPr>
        <p:spPr>
          <a:xfrm>
            <a:off x="275694" y="1019697"/>
            <a:ext cx="8422225" cy="398780"/>
          </a:xfrm>
          <a:prstGeom prst="rect">
            <a:avLst/>
          </a:prstGeom>
          <a:noFill/>
        </p:spPr>
        <p:txBody>
          <a:bodyPr wrap="square" rtlCol="0">
            <a:spAutoFit/>
          </a:bodyPr>
          <a:p>
            <a:pPr marL="342900" indent="-342900">
              <a:buFont typeface="Wingdings" panose="05000000000000000000" charset="0"/>
              <a:buChar char="p"/>
            </a:pPr>
            <a:r>
              <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rPr>
              <a:t>网络助学过程性考核需要完成哪些学习内容？</a:t>
            </a:r>
            <a:endParaRPr lang="zh-CN" altLang="en-US" sz="2000" b="1" dirty="0" smtClean="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6" name="图片 5"/>
          <p:cNvPicPr>
            <a:picLocks noChangeAspect="1"/>
          </p:cNvPicPr>
          <p:nvPr/>
        </p:nvPicPr>
        <p:blipFill>
          <a:blip r:embed="rId1"/>
          <a:stretch>
            <a:fillRect/>
          </a:stretch>
        </p:blipFill>
        <p:spPr>
          <a:xfrm>
            <a:off x="922655" y="2677795"/>
            <a:ext cx="9805670" cy="3458845"/>
          </a:xfrm>
          <a:prstGeom prst="rect">
            <a:avLst/>
          </a:prstGeom>
        </p:spPr>
      </p:pic>
      <p:sp>
        <p:nvSpPr>
          <p:cNvPr id="7" name="文本框 6"/>
          <p:cNvSpPr txBox="1"/>
          <p:nvPr/>
        </p:nvSpPr>
        <p:spPr>
          <a:xfrm>
            <a:off x="922655" y="1622425"/>
            <a:ext cx="9806305" cy="922020"/>
          </a:xfrm>
          <a:prstGeom prst="rect">
            <a:avLst/>
          </a:prstGeom>
          <a:noFill/>
        </p:spPr>
        <p:txBody>
          <a:bodyPr wrap="square" rtlCol="0" anchor="t">
            <a:spAutoFit/>
          </a:bodyPr>
          <a:p>
            <a:r>
              <a:rPr lang="zh-CN" altLang="en-US"/>
              <a:t>过程性评价内容由网上课程学习、阶段测评、综合测评三部分组成，各部分所占分值的比例为：</a:t>
            </a:r>
            <a:endParaRPr lang="zh-CN" altLang="en-US"/>
          </a:p>
          <a:p>
            <a:endParaRPr lang="zh-CN" altLang="en-US"/>
          </a:p>
          <a:p>
            <a:r>
              <a:rPr lang="zh-CN" altLang="en-US"/>
              <a:t>课程学习占30%，阶段测评占30%，综合测评占40%，具体评分标准如下图所示。</a:t>
            </a:r>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阶段测评</a:t>
            </a:r>
            <a:endParaRPr lang="zh-CN" altLang="en-US" sz="2000" dirty="0"/>
          </a:p>
        </p:txBody>
      </p:sp>
      <p:pic>
        <p:nvPicPr>
          <p:cNvPr id="10" name="图片 9"/>
          <p:cNvPicPr>
            <a:picLocks noChangeAspect="1"/>
          </p:cNvPicPr>
          <p:nvPr/>
        </p:nvPicPr>
        <p:blipFill>
          <a:blip r:embed="rId1"/>
          <a:srcRect l="1380" t="3857" r="1512" b="5143"/>
          <a:stretch>
            <a:fillRect/>
          </a:stretch>
        </p:blipFill>
        <p:spPr>
          <a:xfrm>
            <a:off x="2976922" y="1228694"/>
            <a:ext cx="6077036" cy="1213502"/>
          </a:xfrm>
          <a:prstGeom prst="rect">
            <a:avLst/>
          </a:prstGeom>
        </p:spPr>
      </p:pic>
      <p:pic>
        <p:nvPicPr>
          <p:cNvPr id="4" name="图片 3"/>
          <p:cNvPicPr>
            <a:picLocks noChangeAspect="1"/>
          </p:cNvPicPr>
          <p:nvPr/>
        </p:nvPicPr>
        <p:blipFill>
          <a:blip r:embed="rId2"/>
          <a:stretch>
            <a:fillRect/>
          </a:stretch>
        </p:blipFill>
        <p:spPr>
          <a:xfrm>
            <a:off x="498475" y="2690495"/>
            <a:ext cx="11195050" cy="2068830"/>
          </a:xfrm>
          <a:prstGeom prst="rect">
            <a:avLst/>
          </a:prstGeom>
        </p:spPr>
      </p:pic>
      <p:pic>
        <p:nvPicPr>
          <p:cNvPr id="5" name="图片 4"/>
          <p:cNvPicPr>
            <a:picLocks noChangeAspect="1"/>
          </p:cNvPicPr>
          <p:nvPr/>
        </p:nvPicPr>
        <p:blipFill>
          <a:blip r:embed="rId3"/>
          <a:stretch>
            <a:fillRect/>
          </a:stretch>
        </p:blipFill>
        <p:spPr>
          <a:xfrm>
            <a:off x="498475" y="5021580"/>
            <a:ext cx="11121390" cy="128524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标题 2"/>
          <p:cNvSpPr>
            <a:spLocks noGrp="1"/>
          </p:cNvSpPr>
          <p:nvPr>
            <p:ph type="title"/>
          </p:nvPr>
        </p:nvSpPr>
        <p:spPr>
          <a:xfrm>
            <a:off x="407428" y="233593"/>
            <a:ext cx="3050831" cy="546983"/>
          </a:xfrm>
        </p:spPr>
        <p:txBody>
          <a:bodyPr/>
          <a:p>
            <a:r>
              <a:rPr lang="zh-CN" altLang="en-US" sz="2000" dirty="0"/>
              <a:t>综合测评</a:t>
            </a:r>
            <a:endParaRPr lang="zh-CN" altLang="en-US" sz="2000" dirty="0"/>
          </a:p>
        </p:txBody>
      </p:sp>
      <p:pic>
        <p:nvPicPr>
          <p:cNvPr id="4" name="图片 3"/>
          <p:cNvPicPr>
            <a:picLocks noChangeAspect="1"/>
          </p:cNvPicPr>
          <p:nvPr/>
        </p:nvPicPr>
        <p:blipFill>
          <a:blip r:embed="rId1"/>
          <a:stretch>
            <a:fillRect/>
          </a:stretch>
        </p:blipFill>
        <p:spPr>
          <a:xfrm>
            <a:off x="294640" y="925195"/>
            <a:ext cx="8353425" cy="1809750"/>
          </a:xfrm>
          <a:prstGeom prst="rect">
            <a:avLst/>
          </a:prstGeom>
        </p:spPr>
      </p:pic>
      <p:pic>
        <p:nvPicPr>
          <p:cNvPr id="2" name="图片 1"/>
          <p:cNvPicPr>
            <a:picLocks noChangeAspect="1"/>
          </p:cNvPicPr>
          <p:nvPr/>
        </p:nvPicPr>
        <p:blipFill>
          <a:blip r:embed="rId2"/>
          <a:stretch>
            <a:fillRect/>
          </a:stretch>
        </p:blipFill>
        <p:spPr>
          <a:xfrm>
            <a:off x="294640" y="3039745"/>
            <a:ext cx="9555480" cy="223774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zh-CN" sz="2000" dirty="0"/>
              <a:t>报名、学习时间</a:t>
            </a:r>
            <a:endParaRPr lang="zh-CN" altLang="zh-CN" sz="2000" dirty="0"/>
          </a:p>
        </p:txBody>
      </p:sp>
      <p:sp>
        <p:nvSpPr>
          <p:cNvPr id="3" name="TextBox 2"/>
          <p:cNvSpPr txBox="1"/>
          <p:nvPr/>
        </p:nvSpPr>
        <p:spPr>
          <a:xfrm>
            <a:off x="627378" y="1035038"/>
            <a:ext cx="9885119" cy="5262245"/>
          </a:xfrm>
          <a:prstGeom prst="rect">
            <a:avLst/>
          </a:prstGeom>
          <a:noFill/>
        </p:spPr>
        <p:txBody>
          <a:bodyPr wrap="square" rtlCol="0">
            <a:spAutoFit/>
          </a:bodyPr>
          <a:p>
            <a:pPr marL="342900" indent="-342900">
              <a:lnSpc>
                <a:spcPct val="200000"/>
              </a:lnSpc>
              <a:buFont typeface="Wingdings" panose="05000000000000000000" charset="0"/>
              <a:buChar char="l"/>
            </a:pPr>
            <a:r>
              <a:rPr lang="zh-CN" altLang="en-US" sz="2400" dirty="0" smtClean="0">
                <a:solidFill>
                  <a:schemeClr val="tx1"/>
                </a:solidFill>
                <a:latin typeface="微软雅黑" panose="020B0503020204020204" pitchFamily="34" charset="-122"/>
                <a:ea typeface="微软雅黑" panose="020B0503020204020204" pitchFamily="34" charset="-122"/>
              </a:rPr>
              <a:t>报名截止时间：</a:t>
            </a:r>
            <a:r>
              <a:rPr lang="en-US" sz="2400" dirty="0" smtClean="0">
                <a:solidFill>
                  <a:schemeClr val="tx1"/>
                </a:solidFill>
                <a:latin typeface="微软雅黑" panose="020B0503020204020204" pitchFamily="34" charset="-122"/>
                <a:ea typeface="微软雅黑" panose="020B0503020204020204" pitchFamily="34" charset="-122"/>
              </a:rPr>
              <a:t>3</a:t>
            </a:r>
            <a:r>
              <a:rPr lang="zh-CN" altLang="en-US" sz="2400" dirty="0" smtClean="0">
                <a:solidFill>
                  <a:schemeClr val="tx1"/>
                </a:solidFill>
                <a:latin typeface="微软雅黑" panose="020B0503020204020204" pitchFamily="34" charset="-122"/>
                <a:ea typeface="微软雅黑" panose="020B0503020204020204" pitchFamily="34" charset="-122"/>
              </a:rPr>
              <a:t>月</a:t>
            </a:r>
            <a:r>
              <a:rPr lang="en-US" altLang="zh-CN" sz="2400" dirty="0" smtClean="0">
                <a:solidFill>
                  <a:schemeClr val="tx1"/>
                </a:solidFill>
                <a:latin typeface="微软雅黑" panose="020B0503020204020204" pitchFamily="34" charset="-122"/>
                <a:ea typeface="微软雅黑" panose="020B0503020204020204" pitchFamily="34" charset="-122"/>
              </a:rPr>
              <a:t>15</a:t>
            </a:r>
            <a:r>
              <a:rPr lang="zh-CN" altLang="en-US" sz="2400" dirty="0" smtClean="0">
                <a:solidFill>
                  <a:schemeClr val="tx1"/>
                </a:solidFill>
                <a:latin typeface="微软雅黑" panose="020B0503020204020204" pitchFamily="34" charset="-122"/>
                <a:ea typeface="微软雅黑" panose="020B0503020204020204" pitchFamily="34" charset="-122"/>
              </a:rPr>
              <a:t>日</a:t>
            </a:r>
            <a:endParaRPr lang="en-US" altLang="zh-CN" sz="24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400" dirty="0" smtClean="0">
                <a:solidFill>
                  <a:schemeClr val="tx1"/>
                </a:solidFill>
                <a:latin typeface="微软雅黑" panose="020B0503020204020204" pitchFamily="34" charset="-122"/>
                <a:ea typeface="微软雅黑" panose="020B0503020204020204" pitchFamily="34" charset="-122"/>
              </a:rPr>
              <a:t>学习截止时间：</a:t>
            </a:r>
            <a:r>
              <a:rPr lang="en-US" sz="2400" dirty="0" smtClean="0">
                <a:solidFill>
                  <a:schemeClr val="tx1"/>
                </a:solidFill>
                <a:latin typeface="微软雅黑" panose="020B0503020204020204" pitchFamily="34" charset="-122"/>
                <a:ea typeface="微软雅黑" panose="020B0503020204020204" pitchFamily="34" charset="-122"/>
              </a:rPr>
              <a:t>4</a:t>
            </a:r>
            <a:r>
              <a:rPr lang="zh-CN" altLang="en-US" sz="2400" dirty="0" smtClean="0">
                <a:solidFill>
                  <a:schemeClr val="tx1"/>
                </a:solidFill>
                <a:latin typeface="微软雅黑" panose="020B0503020204020204" pitchFamily="34" charset="-122"/>
                <a:ea typeface="微软雅黑" panose="020B0503020204020204" pitchFamily="34" charset="-122"/>
              </a:rPr>
              <a:t>月</a:t>
            </a:r>
            <a:r>
              <a:rPr lang="en-US" altLang="zh-CN" sz="2400" dirty="0" smtClean="0">
                <a:solidFill>
                  <a:schemeClr val="tx1"/>
                </a:solidFill>
                <a:latin typeface="微软雅黑" panose="020B0503020204020204" pitchFamily="34" charset="-122"/>
                <a:ea typeface="微软雅黑" panose="020B0503020204020204" pitchFamily="34" charset="-122"/>
              </a:rPr>
              <a:t>9</a:t>
            </a:r>
            <a:r>
              <a:rPr lang="zh-CN" altLang="en-US" sz="2400" dirty="0" smtClean="0">
                <a:solidFill>
                  <a:schemeClr val="tx1"/>
                </a:solidFill>
                <a:latin typeface="微软雅黑" panose="020B0503020204020204" pitchFamily="34" charset="-122"/>
                <a:ea typeface="微软雅黑" panose="020B0503020204020204" pitchFamily="34" charset="-122"/>
              </a:rPr>
              <a:t>日（统考笔试之前）</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400" dirty="0" smtClean="0">
                <a:solidFill>
                  <a:schemeClr val="tx1"/>
                </a:solidFill>
                <a:latin typeface="微软雅黑" panose="020B0503020204020204" pitchFamily="34" charset="-122"/>
                <a:ea typeface="微软雅黑" panose="020B0503020204020204" pitchFamily="34" charset="-122"/>
              </a:rPr>
              <a:t>期末考试：一般在笔试前两周统一开放，具体以实际通知为准。</a:t>
            </a:r>
            <a:endParaRPr lang="zh-CN" altLang="en-US" sz="2400" dirty="0" smtClean="0">
              <a:solidFill>
                <a:schemeClr val="tx1"/>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400" dirty="0" smtClean="0">
                <a:solidFill>
                  <a:schemeClr val="tx1"/>
                </a:solidFill>
                <a:latin typeface="微软雅黑" panose="020B0503020204020204" pitchFamily="34" charset="-122"/>
                <a:ea typeface="微软雅黑" panose="020B0503020204020204" pitchFamily="34" charset="-122"/>
              </a:rPr>
              <a:t>网学成绩有效期：一年（连续</a:t>
            </a:r>
            <a:r>
              <a:rPr lang="en-US" altLang="zh-CN" sz="2400" dirty="0" smtClean="0">
                <a:solidFill>
                  <a:schemeClr val="tx1"/>
                </a:solidFill>
                <a:latin typeface="微软雅黑" panose="020B0503020204020204" pitchFamily="34" charset="-122"/>
                <a:ea typeface="微软雅黑" panose="020B0503020204020204" pitchFamily="34" charset="-122"/>
              </a:rPr>
              <a:t>2</a:t>
            </a:r>
            <a:r>
              <a:rPr lang="zh-CN" altLang="en-US" sz="2400" dirty="0" smtClean="0">
                <a:solidFill>
                  <a:schemeClr val="tx1"/>
                </a:solidFill>
                <a:latin typeface="微软雅黑" panose="020B0503020204020204" pitchFamily="34" charset="-122"/>
                <a:ea typeface="微软雅黑" panose="020B0503020204020204" pitchFamily="34" charset="-122"/>
              </a:rPr>
              <a:t>个考期）</a:t>
            </a:r>
            <a:endParaRPr lang="en-US" altLang="zh-CN" sz="2400" dirty="0">
              <a:solidFill>
                <a:srgbClr val="FF0000"/>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400" dirty="0" smtClean="0">
                <a:latin typeface="微软雅黑" panose="020B0503020204020204" pitchFamily="34" charset="-122"/>
                <a:ea typeface="微软雅黑" panose="020B0503020204020204" pitchFamily="34" charset="-122"/>
              </a:rPr>
              <a:t>网学报名咨询及学习过程中的技术支持：</a:t>
            </a:r>
            <a:endParaRPr lang="zh-CN" altLang="en-US" sz="2400" dirty="0" smtClean="0">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400" b="1" dirty="0" smtClean="0">
                <a:solidFill>
                  <a:srgbClr val="C00000"/>
                </a:solidFill>
                <a:latin typeface="微软雅黑" panose="020B0503020204020204" pitchFamily="34" charset="-122"/>
                <a:ea typeface="微软雅黑" panose="020B0503020204020204" pitchFamily="34" charset="-122"/>
              </a:rPr>
              <a:t>赖老师  唐老师 </a:t>
            </a:r>
            <a:r>
              <a:rPr lang="en-US" altLang="zh-CN" sz="2400" b="1" dirty="0" smtClean="0">
                <a:solidFill>
                  <a:srgbClr val="C00000"/>
                </a:solidFill>
                <a:latin typeface="微软雅黑" panose="020B0503020204020204" pitchFamily="34" charset="-122"/>
                <a:ea typeface="微软雅黑" panose="020B0503020204020204" pitchFamily="34" charset="-122"/>
              </a:rPr>
              <a:t> </a:t>
            </a:r>
            <a:r>
              <a:rPr lang="zh-CN" altLang="en-US" sz="2400" b="1" dirty="0" smtClean="0">
                <a:solidFill>
                  <a:srgbClr val="C00000"/>
                </a:solidFill>
                <a:latin typeface="微软雅黑" panose="020B0503020204020204" pitchFamily="34" charset="-122"/>
                <a:ea typeface="微软雅黑" panose="020B0503020204020204" pitchFamily="34" charset="-122"/>
              </a:rPr>
              <a:t> </a:t>
            </a:r>
            <a:r>
              <a:rPr lang="en-US" altLang="zh-CN" sz="2400" b="1" dirty="0" smtClean="0">
                <a:solidFill>
                  <a:srgbClr val="C00000"/>
                </a:solidFill>
                <a:latin typeface="微软雅黑" panose="020B0503020204020204" pitchFamily="34" charset="-122"/>
                <a:ea typeface="微软雅黑" panose="020B0503020204020204" pitchFamily="34" charset="-122"/>
              </a:rPr>
              <a:t>0591-87722957  18960963957</a:t>
            </a:r>
            <a:r>
              <a:rPr lang="zh-CN" altLang="en-US" sz="2400" b="1" dirty="0" smtClean="0">
                <a:solidFill>
                  <a:srgbClr val="C00000"/>
                </a:solidFill>
                <a:latin typeface="微软雅黑" panose="020B0503020204020204" pitchFamily="34" charset="-122"/>
                <a:ea typeface="微软雅黑" panose="020B0503020204020204" pitchFamily="34" charset="-122"/>
              </a:rPr>
              <a:t>（微信同）</a:t>
            </a:r>
            <a:endParaRPr lang="en-US" altLang="zh-CN" sz="2400" b="1" dirty="0" smtClean="0">
              <a:solidFill>
                <a:srgbClr val="C00000"/>
              </a:solidFill>
              <a:latin typeface="微软雅黑" panose="020B0503020204020204" pitchFamily="34" charset="-122"/>
              <a:ea typeface="微软雅黑" panose="020B0503020204020204" pitchFamily="34" charset="-122"/>
            </a:endParaRPr>
          </a:p>
          <a:p>
            <a:pPr marL="342900" indent="-342900">
              <a:lnSpc>
                <a:spcPct val="200000"/>
              </a:lnSpc>
              <a:buFont typeface="Wingdings" panose="05000000000000000000" charset="0"/>
              <a:buChar char="l"/>
            </a:pPr>
            <a:r>
              <a:rPr lang="zh-CN" altLang="en-US" sz="2400" b="1" dirty="0" smtClean="0">
                <a:latin typeface="微软雅黑" panose="020B0503020204020204" pitchFamily="34" charset="-122"/>
                <a:ea typeface="微软雅黑" panose="020B0503020204020204" pitchFamily="34" charset="-122"/>
              </a:rPr>
              <a:t>注：有问题请一定要及时加工作微信</a:t>
            </a:r>
            <a:r>
              <a:rPr lang="zh-CN" altLang="en-US" sz="2400" b="1" dirty="0" smtClean="0">
                <a:latin typeface="微软雅黑" panose="020B0503020204020204" pitchFamily="34" charset="-122"/>
                <a:ea typeface="微软雅黑" panose="020B0503020204020204" pitchFamily="34" charset="-122"/>
              </a:rPr>
              <a:t>反馈！！！</a:t>
            </a:r>
            <a:endParaRPr lang="zh-CN" altLang="en-US" sz="2400" b="1"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下载安装</a:t>
            </a:r>
            <a:endParaRPr lang="zh-CN" altLang="en-US" sz="2000" dirty="0"/>
          </a:p>
        </p:txBody>
      </p:sp>
      <p:pic>
        <p:nvPicPr>
          <p:cNvPr id="5" name="图片 4"/>
          <p:cNvPicPr>
            <a:picLocks noChangeAspect="1"/>
          </p:cNvPicPr>
          <p:nvPr>
            <p:custDataLst>
              <p:tags r:id="rId1"/>
            </p:custDataLst>
          </p:nvPr>
        </p:nvPicPr>
        <p:blipFill>
          <a:blip r:embed="rId2"/>
          <a:stretch>
            <a:fillRect/>
          </a:stretch>
        </p:blipFill>
        <p:spPr>
          <a:xfrm>
            <a:off x="207648" y="1271874"/>
            <a:ext cx="3476039" cy="3419523"/>
          </a:xfrm>
          <a:prstGeom prst="rect">
            <a:avLst/>
          </a:prstGeom>
        </p:spPr>
      </p:pic>
      <p:sp>
        <p:nvSpPr>
          <p:cNvPr id="7" name="文本框 6"/>
          <p:cNvSpPr txBox="1"/>
          <p:nvPr/>
        </p:nvSpPr>
        <p:spPr>
          <a:xfrm>
            <a:off x="589306" y="4775219"/>
            <a:ext cx="2468880" cy="1014730"/>
          </a:xfrm>
          <a:prstGeom prst="rect">
            <a:avLst/>
          </a:prstGeom>
          <a:noFill/>
        </p:spPr>
        <p:txBody>
          <a:bodyPr wrap="none" rtlCol="0">
            <a:spAutoFit/>
          </a:bodyPr>
          <a:p>
            <a:pPr algn="ctr">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1. </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下载安装</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APP</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支持安卓、苹果手机</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文本框 7"/>
          <p:cNvSpPr txBox="1"/>
          <p:nvPr/>
        </p:nvSpPr>
        <p:spPr>
          <a:xfrm>
            <a:off x="7882079" y="4852690"/>
            <a:ext cx="4209415" cy="1476375"/>
          </a:xfrm>
          <a:prstGeom prst="rect">
            <a:avLst/>
          </a:prstGeom>
          <a:noFill/>
        </p:spPr>
        <p:txBody>
          <a:bodyPr wrap="none" rtlCol="0">
            <a:spAutoFit/>
          </a:bodyPr>
          <a:p>
            <a:pPr algn="ctr">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3. APP</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右上角扫码验证学校</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福建教育学院</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（其他学校验证码见第</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7</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sym typeface="+mn-ea"/>
              </a:rPr>
              <a:t>8</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sym typeface="+mn-ea"/>
              </a:rPr>
              <a:t>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9" name="图片 8"/>
          <p:cNvPicPr>
            <a:picLocks noChangeAspect="1"/>
          </p:cNvPicPr>
          <p:nvPr>
            <p:custDataLst>
              <p:tags r:id="rId3"/>
            </p:custDataLst>
          </p:nvPr>
        </p:nvPicPr>
        <p:blipFill>
          <a:blip r:embed="rId4"/>
          <a:stretch>
            <a:fillRect/>
          </a:stretch>
        </p:blipFill>
        <p:spPr>
          <a:xfrm>
            <a:off x="3733218" y="1279495"/>
            <a:ext cx="4271070" cy="3424603"/>
          </a:xfrm>
          <a:prstGeom prst="rect">
            <a:avLst/>
          </a:prstGeom>
        </p:spPr>
      </p:pic>
      <p:sp>
        <p:nvSpPr>
          <p:cNvPr id="10" name="文本框 9"/>
          <p:cNvSpPr txBox="1"/>
          <p:nvPr/>
        </p:nvSpPr>
        <p:spPr>
          <a:xfrm>
            <a:off x="4475543" y="4794904"/>
            <a:ext cx="2427004" cy="1476375"/>
          </a:xfrm>
          <a:prstGeom prst="rect">
            <a:avLst/>
          </a:prstGeom>
          <a:noFill/>
        </p:spPr>
        <p:txBody>
          <a:bodyPr wrap="square" rtlCol="0">
            <a:spAutoFit/>
          </a:bodyPr>
          <a:p>
            <a:pPr algn="ctr">
              <a:lnSpc>
                <a:spcPct val="150000"/>
              </a:lnSpc>
            </a:pP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苹果手机需要设置信任后才能使用</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50000"/>
              </a:lnSpc>
            </a:pP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（详细步骤见第</a:t>
            </a:r>
            <a:r>
              <a:rPr lang="en-US" altLang="zh-CN" sz="2000" b="1">
                <a:latin typeface="微软雅黑" panose="020B0503020204020204" pitchFamily="34" charset="-122"/>
                <a:ea typeface="微软雅黑" panose="020B0503020204020204" pitchFamily="34" charset="-122"/>
                <a:cs typeface="微软雅黑" panose="020B0503020204020204" pitchFamily="34" charset="-122"/>
              </a:rPr>
              <a:t>5</a:t>
            </a:r>
            <a:r>
              <a:rPr lang="zh-CN" altLang="en-US" sz="2000" b="1">
                <a:latin typeface="微软雅黑" panose="020B0503020204020204" pitchFamily="34" charset="-122"/>
                <a:ea typeface="微软雅黑" panose="020B0503020204020204" pitchFamily="34" charset="-122"/>
                <a:cs typeface="微软雅黑" panose="020B0503020204020204" pitchFamily="34" charset="-122"/>
              </a:rPr>
              <a:t>页）</a:t>
            </a:r>
            <a:endParaRPr lang="zh-CN" altLang="en-US" sz="2000" b="1">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p:cNvPicPr>
            <a:picLocks noChangeAspect="1"/>
          </p:cNvPicPr>
          <p:nvPr/>
        </p:nvPicPr>
        <p:blipFill>
          <a:blip r:embed="rId5"/>
          <a:stretch>
            <a:fillRect/>
          </a:stretch>
        </p:blipFill>
        <p:spPr>
          <a:xfrm>
            <a:off x="8508365" y="1431925"/>
            <a:ext cx="2881630" cy="299529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0"/>
          <p:cNvSpPr txBox="1"/>
          <p:nvPr/>
        </p:nvSpPr>
        <p:spPr>
          <a:xfrm>
            <a:off x="1594543" y="437394"/>
            <a:ext cx="9096002" cy="583565"/>
          </a:xfrm>
          <a:prstGeom prst="rect">
            <a:avLst/>
          </a:prstGeom>
          <a:noFill/>
        </p:spPr>
        <p:txBody>
          <a:bodyPr wrap="square" rtlCol="0">
            <a:spAutoFit/>
          </a:bodyPr>
          <a:p>
            <a:pPr algn="ctr"/>
            <a:r>
              <a:rPr lang="zh-CN" altLang="en-US" sz="3200" b="1" dirty="0">
                <a:latin typeface="微软雅黑" panose="020B0503020204020204" pitchFamily="34" charset="-122"/>
                <a:ea typeface="微软雅黑" panose="020B0503020204020204" pitchFamily="34" charset="-122"/>
              </a:rPr>
              <a:t>IOS客户端（苹果手机）</a:t>
            </a:r>
            <a:endParaRPr lang="zh-CN" altLang="en-US" sz="3200" b="1" dirty="0">
              <a:latin typeface="微软雅黑" panose="020B0503020204020204" pitchFamily="34" charset="-122"/>
              <a:ea typeface="微软雅黑" panose="020B0503020204020204" pitchFamily="34" charset="-122"/>
            </a:endParaRPr>
          </a:p>
        </p:txBody>
      </p:sp>
      <p:sp>
        <p:nvSpPr>
          <p:cNvPr id="5" name="文本框 10"/>
          <p:cNvSpPr txBox="1"/>
          <p:nvPr/>
        </p:nvSpPr>
        <p:spPr>
          <a:xfrm>
            <a:off x="1517071" y="6026108"/>
            <a:ext cx="9096002" cy="398780"/>
          </a:xfrm>
          <a:prstGeom prst="rect">
            <a:avLst/>
          </a:prstGeom>
          <a:noFill/>
        </p:spPr>
        <p:txBody>
          <a:bodyPr wrap="square" rtlCol="0">
            <a:spAutoFit/>
          </a:bodyPr>
          <a:p>
            <a:pPr algn="ctr"/>
            <a:r>
              <a:rPr lang="zh-CN" altLang="en-US" sz="2000" b="1" dirty="0">
                <a:latin typeface="微软雅黑" panose="020B0503020204020204" pitchFamily="34" charset="-122"/>
                <a:ea typeface="微软雅黑" panose="020B0503020204020204" pitchFamily="34" charset="-122"/>
              </a:rPr>
              <a:t>先       </a:t>
            </a:r>
            <a:r>
              <a:rPr lang="zh-CN" altLang="en-US" sz="2000" b="1" dirty="0">
                <a:solidFill>
                  <a:srgbClr val="FF0000"/>
                </a:solidFill>
                <a:latin typeface="微软雅黑" panose="020B0503020204020204" pitchFamily="34" charset="-122"/>
                <a:ea typeface="微软雅黑" panose="020B0503020204020204" pitchFamily="34" charset="-122"/>
              </a:rPr>
              <a:t>下载安装</a:t>
            </a:r>
            <a:r>
              <a:rPr lang="en-US" altLang="zh-CN" sz="2000" b="1" dirty="0">
                <a:solidFill>
                  <a:srgbClr val="FF0000"/>
                </a:solidFill>
                <a:latin typeface="微软雅黑" panose="020B0503020204020204" pitchFamily="34" charset="-122"/>
                <a:ea typeface="微软雅黑" panose="020B0503020204020204" pitchFamily="34" charset="-122"/>
              </a:rPr>
              <a:t>APP </a:t>
            </a:r>
            <a:r>
              <a:rPr lang="en-US" altLang="zh-CN" sz="2000" b="1" dirty="0">
                <a:latin typeface="微软雅黑" panose="020B0503020204020204" pitchFamily="34" charset="-122"/>
                <a:ea typeface="微软雅黑" panose="020B0503020204020204" pitchFamily="34" charset="-122"/>
              </a:rPr>
              <a:t>    </a:t>
            </a:r>
            <a:r>
              <a:rPr lang="zh-CN" altLang="en-US" sz="2000" b="1" dirty="0">
                <a:latin typeface="微软雅黑" panose="020B0503020204020204" pitchFamily="34" charset="-122"/>
                <a:ea typeface="微软雅黑" panose="020B0503020204020204" pitchFamily="34" charset="-122"/>
              </a:rPr>
              <a:t>再     </a:t>
            </a:r>
            <a:r>
              <a:rPr lang="zh-CN" altLang="en-US" sz="2000" b="1" dirty="0">
                <a:solidFill>
                  <a:srgbClr val="FF0000"/>
                </a:solidFill>
                <a:latin typeface="微软雅黑" panose="020B0503020204020204" pitchFamily="34" charset="-122"/>
                <a:ea typeface="微软雅黑" panose="020B0503020204020204" pitchFamily="34" charset="-122"/>
              </a:rPr>
              <a:t>设置信任</a:t>
            </a:r>
            <a:endParaRPr lang="en-US" altLang="zh-CN" sz="2000" b="1" dirty="0">
              <a:solidFill>
                <a:srgbClr val="FF0000"/>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1"/>
          <a:srcRect l="5954" r="13123"/>
          <a:stretch>
            <a:fillRect/>
          </a:stretch>
        </p:blipFill>
        <p:spPr>
          <a:xfrm>
            <a:off x="152402" y="1563344"/>
            <a:ext cx="2513366" cy="3953566"/>
          </a:xfrm>
          <a:prstGeom prst="rect">
            <a:avLst/>
          </a:prstGeom>
        </p:spPr>
      </p:pic>
      <p:pic>
        <p:nvPicPr>
          <p:cNvPr id="7" name="图片 6"/>
          <p:cNvPicPr>
            <a:picLocks noChangeAspect="1"/>
          </p:cNvPicPr>
          <p:nvPr/>
        </p:nvPicPr>
        <p:blipFill>
          <a:blip r:embed="rId2"/>
          <a:stretch>
            <a:fillRect/>
          </a:stretch>
        </p:blipFill>
        <p:spPr>
          <a:xfrm>
            <a:off x="2861350" y="1563344"/>
            <a:ext cx="2793405" cy="3960551"/>
          </a:xfrm>
          <a:prstGeom prst="rect">
            <a:avLst/>
          </a:prstGeom>
        </p:spPr>
      </p:pic>
      <p:pic>
        <p:nvPicPr>
          <p:cNvPr id="8" name="图片 7"/>
          <p:cNvPicPr>
            <a:picLocks noChangeAspect="1"/>
          </p:cNvPicPr>
          <p:nvPr/>
        </p:nvPicPr>
        <p:blipFill>
          <a:blip r:embed="rId3"/>
          <a:srcRect r="934"/>
          <a:stretch>
            <a:fillRect/>
          </a:stretch>
        </p:blipFill>
        <p:spPr>
          <a:xfrm>
            <a:off x="5864308" y="1563344"/>
            <a:ext cx="2891196" cy="3960551"/>
          </a:xfrm>
          <a:prstGeom prst="rect">
            <a:avLst/>
          </a:prstGeom>
        </p:spPr>
      </p:pic>
      <p:pic>
        <p:nvPicPr>
          <p:cNvPr id="9" name="图片 8"/>
          <p:cNvPicPr>
            <a:picLocks noChangeAspect="1"/>
          </p:cNvPicPr>
          <p:nvPr/>
        </p:nvPicPr>
        <p:blipFill>
          <a:blip r:embed="rId4"/>
          <a:stretch>
            <a:fillRect/>
          </a:stretch>
        </p:blipFill>
        <p:spPr>
          <a:xfrm>
            <a:off x="8963152" y="1562709"/>
            <a:ext cx="2933107" cy="396182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52400" y="675640"/>
            <a:ext cx="11861800" cy="570420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251460" y="666115"/>
            <a:ext cx="11659235" cy="58731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418465" y="509270"/>
            <a:ext cx="11437620" cy="60579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9040" y="217083"/>
            <a:ext cx="3050831" cy="546983"/>
          </a:xfrm>
        </p:spPr>
        <p:txBody>
          <a:bodyPr/>
          <a:lstStyle/>
          <a:p>
            <a:r>
              <a:rPr lang="zh-CN" altLang="en-US" sz="2000" dirty="0"/>
              <a:t>手机</a:t>
            </a:r>
            <a:r>
              <a:rPr lang="en-US" altLang="zh-CN" sz="2000" dirty="0"/>
              <a:t>APP-</a:t>
            </a:r>
            <a:r>
              <a:rPr lang="zh-CN" altLang="en-US" sz="2000" dirty="0"/>
              <a:t>登录</a:t>
            </a:r>
            <a:endParaRPr lang="zh-CN" altLang="en-US" sz="2000" dirty="0"/>
          </a:p>
        </p:txBody>
      </p:sp>
      <p:pic>
        <p:nvPicPr>
          <p:cNvPr id="6" name="图片 5"/>
          <p:cNvPicPr>
            <a:picLocks noChangeAspect="1"/>
          </p:cNvPicPr>
          <p:nvPr/>
        </p:nvPicPr>
        <p:blipFill>
          <a:blip r:embed="rId1"/>
          <a:srcRect l="1351"/>
          <a:stretch>
            <a:fillRect/>
          </a:stretch>
        </p:blipFill>
        <p:spPr>
          <a:xfrm>
            <a:off x="5704921" y="1530323"/>
            <a:ext cx="2643542" cy="5303595"/>
          </a:xfrm>
          <a:prstGeom prst="rect">
            <a:avLst/>
          </a:prstGeom>
        </p:spPr>
      </p:pic>
      <p:sp>
        <p:nvSpPr>
          <p:cNvPr id="11" name="文本框 10"/>
          <p:cNvSpPr txBox="1"/>
          <p:nvPr/>
        </p:nvSpPr>
        <p:spPr>
          <a:xfrm>
            <a:off x="316869" y="960085"/>
            <a:ext cx="3589706" cy="398780"/>
          </a:xfrm>
          <a:prstGeom prst="rect">
            <a:avLst/>
          </a:prstGeom>
          <a:noFill/>
        </p:spPr>
        <p:txBody>
          <a:bodyPr wrap="square" rtlCol="0">
            <a:spAutoFit/>
          </a:bodyPr>
          <a:p>
            <a:pPr algn="l"/>
            <a:r>
              <a:rPr lang="zh-CN" altLang="en-US" sz="2000" b="1" dirty="0">
                <a:latin typeface="微软雅黑" panose="020B0503020204020204" pitchFamily="34" charset="-122"/>
                <a:ea typeface="微软雅黑" panose="020B0503020204020204" pitchFamily="34" charset="-122"/>
              </a:rPr>
              <a:t>登录（账号、密码都是身份证）</a:t>
            </a:r>
            <a:endParaRPr lang="zh-CN" altLang="en-US" sz="2000" b="1" dirty="0">
              <a:latin typeface="微软雅黑" panose="020B0503020204020204" pitchFamily="34" charset="-122"/>
              <a:ea typeface="微软雅黑" panose="020B0503020204020204" pitchFamily="34" charset="-122"/>
            </a:endParaRPr>
          </a:p>
        </p:txBody>
      </p:sp>
      <p:sp>
        <p:nvSpPr>
          <p:cNvPr id="12" name="文本框 11"/>
          <p:cNvSpPr txBox="1"/>
          <p:nvPr/>
        </p:nvSpPr>
        <p:spPr>
          <a:xfrm>
            <a:off x="6086561" y="1012791"/>
            <a:ext cx="3082334" cy="398780"/>
          </a:xfrm>
          <a:prstGeom prst="rect">
            <a:avLst/>
          </a:prstGeom>
          <a:noFill/>
        </p:spPr>
        <p:txBody>
          <a:bodyPr wrap="square" rtlCol="0">
            <a:spAutoFit/>
          </a:bodyPr>
          <a:p>
            <a:pPr algn="l"/>
            <a:r>
              <a:rPr lang="zh-CN" altLang="en-US" sz="2000" b="1" dirty="0">
                <a:latin typeface="微软雅黑" panose="020B0503020204020204" pitchFamily="34" charset="-122"/>
                <a:ea typeface="微软雅黑" panose="020B0503020204020204" pitchFamily="34" charset="-122"/>
              </a:rPr>
              <a:t>核对个人信息</a:t>
            </a:r>
            <a:endParaRPr lang="zh-CN" altLang="en-US" sz="2000" b="1" dirty="0">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15020" y="1503653"/>
            <a:ext cx="2665768" cy="5331535"/>
          </a:xfrm>
          <a:prstGeom prst="rect">
            <a:avLst/>
          </a:prstGeom>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3517,&quot;width&quot;:3575}"/>
</p:tagLst>
</file>

<file path=ppt/tags/tag2.xml><?xml version="1.0" encoding="utf-8"?>
<p:tagLst xmlns:p="http://schemas.openxmlformats.org/presentationml/2006/main">
  <p:tag name="KSO_WM_UNIT_PLACING_PICTURE_USER_VIEWPORT" val="{&quot;height&quot;:3517,&quot;width&quot;:4387}"/>
</p:tagLst>
</file>

<file path=ppt/tags/tag3.xml><?xml version="1.0" encoding="utf-8"?>
<p:tagLst xmlns:p="http://schemas.openxmlformats.org/presentationml/2006/main">
  <p:tag name="KSO_WM_UNIT_PLACING_PICTURE_USER_VIEWPORT" val="{&quot;height&quot;:8310,&quot;width&quot;:25380}"/>
</p:tagLst>
</file>

<file path=ppt/tags/tag4.xml><?xml version="1.0" encoding="utf-8"?>
<p:tagLst xmlns:p="http://schemas.openxmlformats.org/presentationml/2006/main">
  <p:tag name="KSO_WM_UNIT_PLACING_PICTURE_USER_VIEWPORT" val="{&quot;height&quot;:6034,&quot;width&quot;:10531}"/>
</p:tagLst>
</file>

<file path=ppt/tags/tag5.xml><?xml version="1.0" encoding="utf-8"?>
<p:tagLst xmlns:p="http://schemas.openxmlformats.org/presentationml/2006/main">
  <p:tag name="KSO_WM_UNIT_PLACING_PICTURE_USER_VIEWPORT" val="{&quot;height&quot;:7350,&quot;width&quot;:12870}"/>
</p:tagLst>
</file>

<file path=ppt/theme/theme1.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1605</Words>
  <Application>WPS 演示</Application>
  <PresentationFormat>自定义</PresentationFormat>
  <Paragraphs>145</Paragraphs>
  <Slides>32</Slides>
  <Notes>23</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32</vt:i4>
      </vt:variant>
    </vt:vector>
  </HeadingPairs>
  <TitlesOfParts>
    <vt:vector size="44" baseType="lpstr">
      <vt:lpstr>Arial</vt:lpstr>
      <vt:lpstr>宋体</vt:lpstr>
      <vt:lpstr>Wingdings</vt:lpstr>
      <vt:lpstr>迷你简汉真广标</vt:lpstr>
      <vt:lpstr>Impact</vt:lpstr>
      <vt:lpstr>微软雅黑</vt:lpstr>
      <vt:lpstr>Wingdings</vt:lpstr>
      <vt:lpstr>Arial Unicode MS</vt:lpstr>
      <vt:lpstr>Calibri Light</vt:lpstr>
      <vt:lpstr>Calibri</vt:lpstr>
      <vt:lpstr>2_Office 主题</vt:lpstr>
      <vt:lpstr>1_Office 主题</vt:lpstr>
      <vt:lpstr>PowerPoint 演示文稿</vt:lpstr>
      <vt:lpstr> 过程性政策</vt:lpstr>
      <vt:lpstr> 助学政策</vt:lpstr>
      <vt:lpstr>手机APP-下载安装</vt:lpstr>
      <vt:lpstr>PowerPoint 演示文稿</vt:lpstr>
      <vt:lpstr>PowerPoint 演示文稿</vt:lpstr>
      <vt:lpstr>PowerPoint 演示文稿</vt:lpstr>
      <vt:lpstr>PowerPoint 演示文稿</vt:lpstr>
      <vt:lpstr>手机APP-登录</vt:lpstr>
      <vt:lpstr>手机APP-上传照片</vt:lpstr>
      <vt:lpstr>手机APP-选课缴费</vt:lpstr>
      <vt:lpstr>手机APP-学习</vt:lpstr>
      <vt:lpstr>手机APP-课件学习</vt:lpstr>
      <vt:lpstr>手机APP-知识点</vt:lpstr>
      <vt:lpstr>手机APP-阶段测评</vt:lpstr>
      <vt:lpstr>手机APP-综合测评</vt:lpstr>
      <vt:lpstr>电脑端学习</vt:lpstr>
      <vt:lpstr>登录</vt:lpstr>
      <vt:lpstr>核对信息、上传照片</vt:lpstr>
      <vt:lpstr>选课</vt:lpstr>
      <vt:lpstr>缴费、支付</vt:lpstr>
      <vt:lpstr>学习</vt:lpstr>
      <vt:lpstr>图像采集</vt:lpstr>
      <vt:lpstr>课件学习</vt:lpstr>
      <vt:lpstr>课件学习</vt:lpstr>
      <vt:lpstr>知识点测评</vt:lpstr>
      <vt:lpstr>知识点测评</vt:lpstr>
      <vt:lpstr>阶段测评</vt:lpstr>
      <vt:lpstr>平时作业</vt:lpstr>
      <vt:lpstr>阶段测评</vt:lpstr>
      <vt:lpstr>综合测评</vt:lpstr>
      <vt:lpstr>报名、学习时间</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杜鹏亮</dc:creator>
  <cp:lastModifiedBy>X。</cp:lastModifiedBy>
  <cp:revision>297</cp:revision>
  <dcterms:created xsi:type="dcterms:W3CDTF">2014-10-31T09:28:00Z</dcterms:created>
  <dcterms:modified xsi:type="dcterms:W3CDTF">2021-02-26T08:29:51Z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